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33"/>
  </p:notesMasterIdLst>
  <p:sldIdLst>
    <p:sldId id="256" r:id="rId3"/>
    <p:sldId id="257" r:id="rId4"/>
    <p:sldId id="258" r:id="rId5"/>
    <p:sldId id="260" r:id="rId6"/>
    <p:sldId id="259" r:id="rId7"/>
    <p:sldId id="261" r:id="rId8"/>
    <p:sldId id="262" r:id="rId9"/>
    <p:sldId id="263" r:id="rId10"/>
    <p:sldId id="264" r:id="rId11"/>
    <p:sldId id="265" r:id="rId12"/>
    <p:sldId id="287" r:id="rId13"/>
    <p:sldId id="269" r:id="rId14"/>
    <p:sldId id="270" r:id="rId15"/>
    <p:sldId id="271" r:id="rId16"/>
    <p:sldId id="273" r:id="rId17"/>
    <p:sldId id="292" r:id="rId18"/>
    <p:sldId id="293" r:id="rId19"/>
    <p:sldId id="274" r:id="rId20"/>
    <p:sldId id="284" r:id="rId21"/>
    <p:sldId id="294" r:id="rId22"/>
    <p:sldId id="295" r:id="rId23"/>
    <p:sldId id="279" r:id="rId24"/>
    <p:sldId id="281" r:id="rId25"/>
    <p:sldId id="282" r:id="rId26"/>
    <p:sldId id="283" r:id="rId27"/>
    <p:sldId id="266" r:id="rId28"/>
    <p:sldId id="267" r:id="rId29"/>
    <p:sldId id="268" r:id="rId30"/>
    <p:sldId id="272" r:id="rId31"/>
    <p:sldId id="286"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C4ADC3-9C72-4DA1-AC7C-89DE509FCC11}">
  <a:tblStyle styleId="{07C4ADC3-9C72-4DA1-AC7C-89DE509FCC11}"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4A9D8DE5-2434-4812-BA46-95EC746AEAA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39" d="100"/>
          <a:sy n="139" d="100"/>
        </p:scale>
        <p:origin x="176" y="5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c424e96b3a_3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c424e96b3a_3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c75eea489a_1_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g2c75eea489a_1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c75eea489a_1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g2c75eea489a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341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c7bd9d34d9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2c7bd9d34d9_3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c424e96b3a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2c424e96b3a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c670d73a4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g2c670d73a4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c424e96b3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2c424e96b3a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c424e96b3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2c424e96b3a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5923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c75eea489a_1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g2c75eea489a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1401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c7cc7afa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g2c7cc7afa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c7cc7afa5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g2c7cc7afa5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78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c424e96b3a_3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g2c424e96b3a_3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c424e96b3a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g2c424e96b3a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0776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c424e96b3a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g2c424e96b3a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048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c424e96b3a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g2c424e96b3a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c424e96b3a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g2c424e96b3a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c424e96b3a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g2c424e96b3a_5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c75eea489a_1_4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9" name="Google Shape;379;g2c75eea489a_1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c641a610d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c641a610d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039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7bd9d34d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g2c7bd9d34d9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710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c7bd9d34d9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g2c7bd9d34d9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3991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c424e96b3a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g2c424e96b3a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1809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c75eea489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g2c75eea489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c75eea489a_1_4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9" name="Google Shape;379;g2c75eea489a_1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6853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c75eea489a_1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5" name="Google Shape;175;g2c75eea489a_1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c611bc3f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2c611bc3f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c75eea489a_1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g2c75eea489a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c75eea489a_1_3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9" name="Google Shape;189;g2c75eea489a_1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c75eea489a_1_3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g2c75eea489a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c75eea489a_1_3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4" name="Google Shape;204;g2c75eea489a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jp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pic>
        <p:nvPicPr>
          <p:cNvPr id="129" name="Google Shape;129;p25" descr="A stadium with people in the stands&#10;&#10;Description automatically generated"/>
          <p:cNvPicPr preferRelativeResize="0"/>
          <p:nvPr/>
        </p:nvPicPr>
        <p:blipFill rotWithShape="1">
          <a:blip r:embed="rId4">
            <a:alphaModFix/>
          </a:blip>
          <a:srcRect l="13048" r="56331"/>
          <a:stretch/>
        </p:blipFill>
        <p:spPr>
          <a:xfrm>
            <a:off x="0" y="0"/>
            <a:ext cx="3783251" cy="5143499"/>
          </a:xfrm>
          <a:prstGeom prst="rect">
            <a:avLst/>
          </a:prstGeom>
          <a:noFill/>
          <a:ln>
            <a:noFill/>
          </a:ln>
          <a:effectLst>
            <a:outerShdw blurRad="57150" dist="19050" dir="5400000" algn="bl" rotWithShape="0">
              <a:srgbClr val="000000">
                <a:alpha val="50000"/>
              </a:srgbClr>
            </a:outerShdw>
          </a:effectLst>
        </p:spPr>
      </p:pic>
      <p:sp>
        <p:nvSpPr>
          <p:cNvPr id="130" name="Google Shape;130;p25"/>
          <p:cNvSpPr txBox="1">
            <a:spLocks noGrp="1"/>
          </p:cNvSpPr>
          <p:nvPr>
            <p:ph type="ctrTitle"/>
          </p:nvPr>
        </p:nvSpPr>
        <p:spPr>
          <a:xfrm>
            <a:off x="46625" y="835675"/>
            <a:ext cx="3682800" cy="1787700"/>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rgbClr val="F2F2F2"/>
              </a:buClr>
              <a:buSzPct val="100000"/>
              <a:buFont typeface="Arial"/>
              <a:buNone/>
            </a:pPr>
            <a:r>
              <a:rPr lang="en-CA" sz="3000" b="1">
                <a:solidFill>
                  <a:srgbClr val="F2F2F2"/>
                </a:solidFill>
                <a:latin typeface="Arial"/>
                <a:ea typeface="Arial"/>
                <a:cs typeface="Arial"/>
                <a:sym typeface="Arial"/>
              </a:rPr>
              <a:t>Winning Strategies: Analyzing 4</a:t>
            </a:r>
            <a:r>
              <a:rPr lang="en-CA" sz="3000" b="1" baseline="30000">
                <a:solidFill>
                  <a:srgbClr val="F2F2F2"/>
                </a:solidFill>
                <a:latin typeface="Arial"/>
                <a:ea typeface="Arial"/>
                <a:cs typeface="Arial"/>
                <a:sym typeface="Arial"/>
              </a:rPr>
              <a:t>th</a:t>
            </a:r>
            <a:r>
              <a:rPr lang="en-CA" sz="3000" b="1">
                <a:solidFill>
                  <a:srgbClr val="F2F2F2"/>
                </a:solidFill>
                <a:latin typeface="Arial"/>
                <a:ea typeface="Arial"/>
                <a:cs typeface="Arial"/>
                <a:sym typeface="Arial"/>
              </a:rPr>
              <a:t> Down Tactics in American Football</a:t>
            </a:r>
            <a:endParaRPr b="1"/>
          </a:p>
        </p:txBody>
      </p:sp>
      <p:sp>
        <p:nvSpPr>
          <p:cNvPr id="131" name="Google Shape;131;p25"/>
          <p:cNvSpPr txBox="1">
            <a:spLocks noGrp="1"/>
          </p:cNvSpPr>
          <p:nvPr>
            <p:ph type="subTitle" idx="1"/>
          </p:nvPr>
        </p:nvSpPr>
        <p:spPr>
          <a:xfrm>
            <a:off x="135354" y="3322051"/>
            <a:ext cx="3512546" cy="1241821"/>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rgbClr val="D8D8D8"/>
              </a:buClr>
              <a:buSzPts val="1500"/>
              <a:buNone/>
            </a:pPr>
            <a:r>
              <a:rPr lang="en-CA" sz="1500">
                <a:solidFill>
                  <a:srgbClr val="D8D8D8"/>
                </a:solidFill>
                <a:latin typeface="Calibri"/>
                <a:ea typeface="Calibri"/>
                <a:cs typeface="Calibri"/>
                <a:sym typeface="Calibri"/>
              </a:rPr>
              <a:t>ISYE-7406 Course Project</a:t>
            </a:r>
            <a:endParaRPr/>
          </a:p>
          <a:p>
            <a:pPr marL="0" lvl="0" indent="0" algn="ctr" rtl="0">
              <a:lnSpc>
                <a:spcPct val="90000"/>
              </a:lnSpc>
              <a:spcBef>
                <a:spcPts val="800"/>
              </a:spcBef>
              <a:spcAft>
                <a:spcPts val="0"/>
              </a:spcAft>
              <a:buClr>
                <a:srgbClr val="D8D8D8"/>
              </a:buClr>
              <a:buSzPts val="1500"/>
              <a:buNone/>
            </a:pPr>
            <a:r>
              <a:rPr lang="en-CA" sz="1500">
                <a:solidFill>
                  <a:srgbClr val="D8D8D8"/>
                </a:solidFill>
                <a:latin typeface="Calibri"/>
                <a:ea typeface="Calibri"/>
                <a:cs typeface="Calibri"/>
                <a:sym typeface="Calibri"/>
              </a:rPr>
              <a:t>Group 75</a:t>
            </a:r>
            <a:endParaRPr/>
          </a:p>
          <a:p>
            <a:pPr marL="0" lvl="0" indent="0" algn="ctr" rtl="0">
              <a:lnSpc>
                <a:spcPct val="90000"/>
              </a:lnSpc>
              <a:spcBef>
                <a:spcPts val="800"/>
              </a:spcBef>
              <a:spcAft>
                <a:spcPts val="0"/>
              </a:spcAft>
              <a:buClr>
                <a:srgbClr val="D8D8D8"/>
              </a:buClr>
              <a:buSzPts val="1500"/>
              <a:buNone/>
            </a:pPr>
            <a:r>
              <a:rPr lang="en-CA" sz="1500">
                <a:solidFill>
                  <a:srgbClr val="D8D8D8"/>
                </a:solidFill>
                <a:latin typeface="Calibri"/>
                <a:ea typeface="Calibri"/>
                <a:cs typeface="Calibri"/>
                <a:sym typeface="Calibri"/>
              </a:rPr>
              <a:t>Patrick McGee, Victor Ye, Sophia Oku, Andrew McAlister, Pranay Shah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4" descr="A stadium with people in the stands&#10;&#10;Description automatically generated"/>
          <p:cNvPicPr preferRelativeResize="0"/>
          <p:nvPr/>
        </p:nvPicPr>
        <p:blipFill rotWithShape="1">
          <a:blip r:embed="rId3">
            <a:alphaModFix/>
          </a:blip>
          <a:srcRect l="13047" t="5556" r="13032" b="5547"/>
          <a:stretch/>
        </p:blipFill>
        <p:spPr>
          <a:xfrm>
            <a:off x="0" y="286800"/>
            <a:ext cx="9144000" cy="4569901"/>
          </a:xfrm>
          <a:prstGeom prst="rect">
            <a:avLst/>
          </a:prstGeom>
          <a:noFill/>
          <a:ln>
            <a:noFill/>
          </a:ln>
        </p:spPr>
      </p:pic>
      <p:sp>
        <p:nvSpPr>
          <p:cNvPr id="215" name="Google Shape;215;p34"/>
          <p:cNvSpPr txBox="1">
            <a:spLocks noGrp="1"/>
          </p:cNvSpPr>
          <p:nvPr>
            <p:ph type="ctrTitle"/>
          </p:nvPr>
        </p:nvSpPr>
        <p:spPr>
          <a:xfrm>
            <a:off x="145649" y="417950"/>
            <a:ext cx="8460572" cy="4632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90000"/>
              </a:lnSpc>
              <a:spcBef>
                <a:spcPts val="0"/>
              </a:spcBef>
              <a:spcAft>
                <a:spcPts val="0"/>
              </a:spcAft>
              <a:buClr>
                <a:srgbClr val="F2F2F2"/>
              </a:buClr>
              <a:buSzPct val="100000"/>
              <a:buFont typeface="Arial"/>
              <a:buNone/>
            </a:pPr>
            <a:r>
              <a:rPr lang="en-CA" sz="3000" b="1" dirty="0">
                <a:solidFill>
                  <a:srgbClr val="F2F2F2"/>
                </a:solidFill>
                <a:latin typeface="Arial"/>
                <a:ea typeface="Arial"/>
                <a:cs typeface="Arial"/>
                <a:sym typeface="Arial"/>
              </a:rPr>
              <a:t>Results – Win Probability Model</a:t>
            </a:r>
            <a:endParaRPr b="1" dirty="0"/>
          </a:p>
        </p:txBody>
      </p:sp>
      <p:sp>
        <p:nvSpPr>
          <p:cNvPr id="216" name="Google Shape;216;p34"/>
          <p:cNvSpPr txBox="1">
            <a:spLocks noGrp="1"/>
          </p:cNvSpPr>
          <p:nvPr>
            <p:ph type="subTitle" idx="1"/>
          </p:nvPr>
        </p:nvSpPr>
        <p:spPr>
          <a:xfrm>
            <a:off x="231105" y="1109246"/>
            <a:ext cx="7919100" cy="3529200"/>
          </a:xfrm>
          <a:prstGeom prst="rect">
            <a:avLst/>
          </a:prstGeom>
          <a:noFill/>
          <a:ln>
            <a:noFill/>
          </a:ln>
        </p:spPr>
        <p:txBody>
          <a:bodyPr spcFirstLastPara="1" wrap="square" lIns="68575" tIns="34275" rIns="68575" bIns="34275" anchor="t" anchorCtr="0">
            <a:normAutofit/>
          </a:bodyPr>
          <a:lstStyle/>
          <a:p>
            <a:pPr marL="457200" lvl="0" indent="-323850" algn="l" rtl="0">
              <a:lnSpc>
                <a:spcPct val="90000"/>
              </a:lnSpc>
              <a:spcBef>
                <a:spcPts val="0"/>
              </a:spcBef>
              <a:spcAft>
                <a:spcPts val="0"/>
              </a:spcAft>
              <a:buClr>
                <a:srgbClr val="D8D8D8"/>
              </a:buClr>
              <a:buSzPts val="1500"/>
              <a:buChar char="●"/>
            </a:pPr>
            <a:r>
              <a:rPr lang="en-CA" sz="1500" b="1">
                <a:solidFill>
                  <a:srgbClr val="8DA9DB"/>
                </a:solidFill>
              </a:rPr>
              <a:t>Check that Model is Well-Calibrated Across Range of Probabilities and Across Four Quarters:</a:t>
            </a:r>
            <a:endParaRPr sz="1500" b="1">
              <a:solidFill>
                <a:srgbClr val="D8D8D8"/>
              </a:solidFill>
            </a:endParaRPr>
          </a:p>
          <a:p>
            <a:pPr marL="914400" lvl="1" indent="-323850" algn="l" rtl="0">
              <a:lnSpc>
                <a:spcPct val="90000"/>
              </a:lnSpc>
              <a:spcBef>
                <a:spcPts val="0"/>
              </a:spcBef>
              <a:spcAft>
                <a:spcPts val="0"/>
              </a:spcAft>
              <a:buClr>
                <a:srgbClr val="D8D8D8"/>
              </a:buClr>
              <a:buSzPts val="1500"/>
              <a:buFont typeface="Arial"/>
              <a:buChar char="•"/>
            </a:pPr>
            <a:r>
              <a:rPr lang="en-CA" sz="1200">
                <a:solidFill>
                  <a:srgbClr val="D8D8D8"/>
                </a:solidFill>
              </a:rPr>
              <a:t>The model was checked using the tailored error measurement across a range of probabilities, the whole game, and all four quarters. </a:t>
            </a:r>
            <a:endParaRPr/>
          </a:p>
          <a:p>
            <a:pPr marL="914400" lvl="1" indent="-323850" algn="l" rtl="0">
              <a:lnSpc>
                <a:spcPct val="90000"/>
              </a:lnSpc>
              <a:spcBef>
                <a:spcPts val="0"/>
              </a:spcBef>
              <a:spcAft>
                <a:spcPts val="0"/>
              </a:spcAft>
              <a:buClr>
                <a:srgbClr val="D8D8D8"/>
              </a:buClr>
              <a:buSzPts val="1500"/>
              <a:buFont typeface="Arial"/>
              <a:buChar char="•"/>
            </a:pPr>
            <a:r>
              <a:rPr lang="en-CA" sz="1200">
                <a:solidFill>
                  <a:srgbClr val="D8D8D8"/>
                </a:solidFill>
              </a:rPr>
              <a:t>Below are plots of actual model performance on 2023 data.</a:t>
            </a:r>
            <a:endParaRPr/>
          </a:p>
          <a:p>
            <a:pPr marL="914400" lvl="1" indent="-323850" algn="l" rtl="0">
              <a:lnSpc>
                <a:spcPct val="90000"/>
              </a:lnSpc>
              <a:spcBef>
                <a:spcPts val="0"/>
              </a:spcBef>
              <a:spcAft>
                <a:spcPts val="0"/>
              </a:spcAft>
              <a:buClr>
                <a:srgbClr val="D8D8D8"/>
              </a:buClr>
              <a:buSzPts val="1500"/>
              <a:buFont typeface="Arial"/>
              <a:buChar char="•"/>
            </a:pPr>
            <a:r>
              <a:rPr lang="en-CA" sz="1200">
                <a:solidFill>
                  <a:srgbClr val="D8D8D8"/>
                </a:solidFill>
              </a:rPr>
              <a:t>For a perfect fit, the blue line should be on the dotted line.</a:t>
            </a:r>
            <a:endParaRPr/>
          </a:p>
        </p:txBody>
      </p:sp>
      <p:pic>
        <p:nvPicPr>
          <p:cNvPr id="217" name="Google Shape;217;p34"/>
          <p:cNvPicPr preferRelativeResize="0"/>
          <p:nvPr/>
        </p:nvPicPr>
        <p:blipFill rotWithShape="1">
          <a:blip r:embed="rId4">
            <a:alphaModFix/>
          </a:blip>
          <a:srcRect/>
          <a:stretch/>
        </p:blipFill>
        <p:spPr>
          <a:xfrm>
            <a:off x="517428" y="2564254"/>
            <a:ext cx="1525262" cy="1469999"/>
          </a:xfrm>
          <a:prstGeom prst="rect">
            <a:avLst/>
          </a:prstGeom>
          <a:noFill/>
          <a:ln>
            <a:noFill/>
          </a:ln>
        </p:spPr>
      </p:pic>
      <p:sp>
        <p:nvSpPr>
          <p:cNvPr id="218" name="Google Shape;218;p34"/>
          <p:cNvSpPr txBox="1"/>
          <p:nvPr/>
        </p:nvSpPr>
        <p:spPr>
          <a:xfrm>
            <a:off x="636776" y="2235806"/>
            <a:ext cx="1264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1400" b="0" i="0" u="none" strike="noStrike" cap="none">
                <a:solidFill>
                  <a:schemeClr val="lt1"/>
                </a:solidFill>
                <a:latin typeface="Arial"/>
                <a:ea typeface="Arial"/>
                <a:cs typeface="Arial"/>
                <a:sym typeface="Arial"/>
              </a:rPr>
              <a:t>Whole Game</a:t>
            </a:r>
            <a:endParaRPr/>
          </a:p>
        </p:txBody>
      </p:sp>
      <p:pic>
        <p:nvPicPr>
          <p:cNvPr id="219" name="Google Shape;219;p34"/>
          <p:cNvPicPr preferRelativeResize="0"/>
          <p:nvPr/>
        </p:nvPicPr>
        <p:blipFill rotWithShape="1">
          <a:blip r:embed="rId5">
            <a:alphaModFix/>
          </a:blip>
          <a:srcRect/>
          <a:stretch/>
        </p:blipFill>
        <p:spPr>
          <a:xfrm>
            <a:off x="2158242" y="2564254"/>
            <a:ext cx="1525263" cy="1470000"/>
          </a:xfrm>
          <a:prstGeom prst="rect">
            <a:avLst/>
          </a:prstGeom>
          <a:noFill/>
          <a:ln>
            <a:noFill/>
          </a:ln>
        </p:spPr>
      </p:pic>
      <p:pic>
        <p:nvPicPr>
          <p:cNvPr id="220" name="Google Shape;220;p34"/>
          <p:cNvPicPr preferRelativeResize="0"/>
          <p:nvPr/>
        </p:nvPicPr>
        <p:blipFill rotWithShape="1">
          <a:blip r:embed="rId6">
            <a:alphaModFix/>
          </a:blip>
          <a:srcRect/>
          <a:stretch/>
        </p:blipFill>
        <p:spPr>
          <a:xfrm>
            <a:off x="3799147" y="2571750"/>
            <a:ext cx="1525262" cy="1469999"/>
          </a:xfrm>
          <a:prstGeom prst="rect">
            <a:avLst/>
          </a:prstGeom>
          <a:noFill/>
          <a:ln>
            <a:noFill/>
          </a:ln>
        </p:spPr>
      </p:pic>
      <p:pic>
        <p:nvPicPr>
          <p:cNvPr id="221" name="Google Shape;221;p34"/>
          <p:cNvPicPr preferRelativeResize="0"/>
          <p:nvPr/>
        </p:nvPicPr>
        <p:blipFill rotWithShape="1">
          <a:blip r:embed="rId7">
            <a:alphaModFix/>
          </a:blip>
          <a:srcRect/>
          <a:stretch/>
        </p:blipFill>
        <p:spPr>
          <a:xfrm>
            <a:off x="5440051" y="2571750"/>
            <a:ext cx="1525264" cy="1470001"/>
          </a:xfrm>
          <a:prstGeom prst="rect">
            <a:avLst/>
          </a:prstGeom>
          <a:noFill/>
          <a:ln>
            <a:noFill/>
          </a:ln>
        </p:spPr>
      </p:pic>
      <p:pic>
        <p:nvPicPr>
          <p:cNvPr id="222" name="Google Shape;222;p34"/>
          <p:cNvPicPr preferRelativeResize="0"/>
          <p:nvPr/>
        </p:nvPicPr>
        <p:blipFill rotWithShape="1">
          <a:blip r:embed="rId8">
            <a:alphaModFix/>
          </a:blip>
          <a:srcRect/>
          <a:stretch/>
        </p:blipFill>
        <p:spPr>
          <a:xfrm>
            <a:off x="7080957" y="2571750"/>
            <a:ext cx="1525264" cy="1470001"/>
          </a:xfrm>
          <a:prstGeom prst="rect">
            <a:avLst/>
          </a:prstGeom>
          <a:noFill/>
          <a:ln>
            <a:noFill/>
          </a:ln>
        </p:spPr>
      </p:pic>
      <p:sp>
        <p:nvSpPr>
          <p:cNvPr id="223" name="Google Shape;223;p34"/>
          <p:cNvSpPr txBox="1"/>
          <p:nvPr/>
        </p:nvSpPr>
        <p:spPr>
          <a:xfrm>
            <a:off x="2398227" y="2242859"/>
            <a:ext cx="1045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1400" b="0" i="0" u="none" strike="noStrike" cap="none">
                <a:solidFill>
                  <a:schemeClr val="lt1"/>
                </a:solidFill>
                <a:latin typeface="Arial"/>
                <a:ea typeface="Arial"/>
                <a:cs typeface="Arial"/>
                <a:sym typeface="Arial"/>
              </a:rPr>
              <a:t>1</a:t>
            </a:r>
            <a:r>
              <a:rPr lang="en-CA" sz="1400" b="0" i="0" u="none" strike="noStrike" cap="none" baseline="30000">
                <a:solidFill>
                  <a:schemeClr val="lt1"/>
                </a:solidFill>
                <a:latin typeface="Arial"/>
                <a:ea typeface="Arial"/>
                <a:cs typeface="Arial"/>
                <a:sym typeface="Arial"/>
              </a:rPr>
              <a:t>st</a:t>
            </a:r>
            <a:r>
              <a:rPr lang="en-CA" sz="1400" b="0" i="0" u="none" strike="noStrike" cap="none">
                <a:solidFill>
                  <a:schemeClr val="lt1"/>
                </a:solidFill>
                <a:latin typeface="Arial"/>
                <a:ea typeface="Arial"/>
                <a:cs typeface="Arial"/>
                <a:sym typeface="Arial"/>
              </a:rPr>
              <a:t> Quarter</a:t>
            </a:r>
            <a:endParaRPr/>
          </a:p>
        </p:txBody>
      </p:sp>
      <p:sp>
        <p:nvSpPr>
          <p:cNvPr id="224" name="Google Shape;224;p34"/>
          <p:cNvSpPr txBox="1"/>
          <p:nvPr/>
        </p:nvSpPr>
        <p:spPr>
          <a:xfrm>
            <a:off x="3940713" y="2256477"/>
            <a:ext cx="1264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1400" b="0" i="0" u="none" strike="noStrike" cap="none">
                <a:solidFill>
                  <a:schemeClr val="lt1"/>
                </a:solidFill>
                <a:latin typeface="Arial"/>
                <a:ea typeface="Arial"/>
                <a:cs typeface="Arial"/>
                <a:sym typeface="Arial"/>
              </a:rPr>
              <a:t>2</a:t>
            </a:r>
            <a:r>
              <a:rPr lang="en-CA" sz="1400" b="0" i="0" u="none" strike="noStrike" cap="none" baseline="30000">
                <a:solidFill>
                  <a:schemeClr val="lt1"/>
                </a:solidFill>
                <a:latin typeface="Arial"/>
                <a:ea typeface="Arial"/>
                <a:cs typeface="Arial"/>
                <a:sym typeface="Arial"/>
              </a:rPr>
              <a:t>nd</a:t>
            </a:r>
            <a:r>
              <a:rPr lang="en-CA" sz="1400" b="0" i="0" u="none" strike="noStrike" cap="none">
                <a:solidFill>
                  <a:schemeClr val="lt1"/>
                </a:solidFill>
                <a:latin typeface="Arial"/>
                <a:ea typeface="Arial"/>
                <a:cs typeface="Arial"/>
                <a:sym typeface="Arial"/>
              </a:rPr>
              <a:t> Quarter</a:t>
            </a:r>
            <a:endParaRPr/>
          </a:p>
        </p:txBody>
      </p:sp>
      <p:sp>
        <p:nvSpPr>
          <p:cNvPr id="225" name="Google Shape;225;p34"/>
          <p:cNvSpPr txBox="1"/>
          <p:nvPr/>
        </p:nvSpPr>
        <p:spPr>
          <a:xfrm>
            <a:off x="5700483" y="2249912"/>
            <a:ext cx="1045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1400" b="0" i="0" u="none" strike="noStrike" cap="none">
                <a:solidFill>
                  <a:schemeClr val="lt1"/>
                </a:solidFill>
                <a:latin typeface="Arial"/>
                <a:ea typeface="Arial"/>
                <a:cs typeface="Arial"/>
                <a:sym typeface="Arial"/>
              </a:rPr>
              <a:t>3</a:t>
            </a:r>
            <a:r>
              <a:rPr lang="en-CA" sz="1400" b="0" i="0" u="none" strike="noStrike" cap="none" baseline="30000">
                <a:solidFill>
                  <a:schemeClr val="lt1"/>
                </a:solidFill>
                <a:latin typeface="Arial"/>
                <a:ea typeface="Arial"/>
                <a:cs typeface="Arial"/>
                <a:sym typeface="Arial"/>
              </a:rPr>
              <a:t>rd</a:t>
            </a:r>
            <a:r>
              <a:rPr lang="en-CA" sz="1400" b="0" i="0" u="none" strike="noStrike" cap="none">
                <a:solidFill>
                  <a:schemeClr val="lt1"/>
                </a:solidFill>
                <a:latin typeface="Arial"/>
                <a:ea typeface="Arial"/>
                <a:cs typeface="Arial"/>
                <a:sym typeface="Arial"/>
              </a:rPr>
              <a:t> Quarter</a:t>
            </a:r>
            <a:endParaRPr/>
          </a:p>
        </p:txBody>
      </p:sp>
      <p:sp>
        <p:nvSpPr>
          <p:cNvPr id="226" name="Google Shape;226;p34"/>
          <p:cNvSpPr txBox="1"/>
          <p:nvPr/>
        </p:nvSpPr>
        <p:spPr>
          <a:xfrm>
            <a:off x="7241288" y="2254582"/>
            <a:ext cx="1077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1400" b="0" i="0" u="none" strike="noStrike" cap="none">
                <a:solidFill>
                  <a:schemeClr val="lt1"/>
                </a:solidFill>
                <a:latin typeface="Arial"/>
                <a:ea typeface="Arial"/>
                <a:cs typeface="Arial"/>
                <a:sym typeface="Arial"/>
              </a:rPr>
              <a:t>4</a:t>
            </a:r>
            <a:r>
              <a:rPr lang="en-CA" sz="1400" b="0" i="0" u="none" strike="noStrike" cap="none" baseline="30000">
                <a:solidFill>
                  <a:schemeClr val="lt1"/>
                </a:solidFill>
                <a:latin typeface="Arial"/>
                <a:ea typeface="Arial"/>
                <a:cs typeface="Arial"/>
                <a:sym typeface="Arial"/>
              </a:rPr>
              <a:t>th</a:t>
            </a:r>
            <a:r>
              <a:rPr lang="en-CA" sz="1400" b="0" i="0" u="none" strike="noStrike" cap="none">
                <a:solidFill>
                  <a:schemeClr val="lt1"/>
                </a:solidFill>
                <a:latin typeface="Arial"/>
                <a:ea typeface="Arial"/>
                <a:cs typeface="Arial"/>
                <a:sym typeface="Arial"/>
              </a:rPr>
              <a:t> Quarter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descr="A stadium with people in the stands&#10;&#10;Description automatically generated"/>
          <p:cNvPicPr preferRelativeResize="0"/>
          <p:nvPr/>
        </p:nvPicPr>
        <p:blipFill rotWithShape="1">
          <a:blip r:embed="rId3">
            <a:alphaModFix/>
          </a:blip>
          <a:srcRect l="13047" t="5556" r="13032" b="5547"/>
          <a:stretch/>
        </p:blipFill>
        <p:spPr>
          <a:xfrm>
            <a:off x="0" y="286800"/>
            <a:ext cx="9144000" cy="4569901"/>
          </a:xfrm>
          <a:prstGeom prst="rect">
            <a:avLst/>
          </a:prstGeom>
          <a:noFill/>
          <a:ln>
            <a:noFill/>
          </a:ln>
        </p:spPr>
      </p:pic>
      <p:sp>
        <p:nvSpPr>
          <p:cNvPr id="185" name="Google Shape;185;p30"/>
          <p:cNvSpPr txBox="1">
            <a:spLocks noGrp="1"/>
          </p:cNvSpPr>
          <p:nvPr>
            <p:ph type="ctrTitle"/>
          </p:nvPr>
        </p:nvSpPr>
        <p:spPr>
          <a:xfrm>
            <a:off x="145648" y="417950"/>
            <a:ext cx="8550295" cy="4632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F2F2F2"/>
              </a:buClr>
              <a:buSzPct val="100000"/>
              <a:buFont typeface="Arial"/>
              <a:buNone/>
            </a:pPr>
            <a:r>
              <a:rPr lang="en-CA" sz="2400" b="1" dirty="0">
                <a:solidFill>
                  <a:srgbClr val="F2F2F2"/>
                </a:solidFill>
                <a:latin typeface="Arial"/>
                <a:ea typeface="Arial"/>
                <a:cs typeface="Arial"/>
                <a:sym typeface="Arial"/>
              </a:rPr>
              <a:t>Task 2: Methodology and Results – PDFs and PMFs</a:t>
            </a:r>
            <a:endParaRPr sz="2400" b="1" dirty="0"/>
          </a:p>
        </p:txBody>
      </p:sp>
      <p:sp>
        <p:nvSpPr>
          <p:cNvPr id="186" name="Google Shape;186;p30"/>
          <p:cNvSpPr txBox="1">
            <a:spLocks noGrp="1"/>
          </p:cNvSpPr>
          <p:nvPr>
            <p:ph type="subTitle" idx="1"/>
          </p:nvPr>
        </p:nvSpPr>
        <p:spPr>
          <a:xfrm>
            <a:off x="231104" y="1109246"/>
            <a:ext cx="8373399" cy="3529200"/>
          </a:xfrm>
          <a:prstGeom prst="rect">
            <a:avLst/>
          </a:prstGeom>
          <a:noFill/>
          <a:ln>
            <a:noFill/>
          </a:ln>
        </p:spPr>
        <p:txBody>
          <a:bodyPr spcFirstLastPara="1" wrap="square" lIns="68575" tIns="34275" rIns="68575" bIns="34275" anchor="t" anchorCtr="0">
            <a:normAutofit/>
          </a:bodyPr>
          <a:lstStyle/>
          <a:p>
            <a:pPr marL="457200" lvl="0" indent="-323850" algn="l" rtl="0">
              <a:lnSpc>
                <a:spcPct val="90000"/>
              </a:lnSpc>
              <a:spcBef>
                <a:spcPts val="0"/>
              </a:spcBef>
              <a:spcAft>
                <a:spcPts val="0"/>
              </a:spcAft>
              <a:buClr>
                <a:srgbClr val="D8D8D8"/>
              </a:buClr>
              <a:buSzPts val="1500"/>
              <a:buChar char="●"/>
            </a:pPr>
            <a:r>
              <a:rPr lang="en-CA" sz="1500" b="1" dirty="0">
                <a:solidFill>
                  <a:srgbClr val="8DA9DB"/>
                </a:solidFill>
              </a:rPr>
              <a:t>Subtask Problem Statement</a:t>
            </a:r>
            <a:r>
              <a:rPr lang="en-CA" sz="1500" dirty="0">
                <a:solidFill>
                  <a:srgbClr val="D8D8D8"/>
                </a:solidFill>
              </a:rPr>
              <a:t>:  Develop </a:t>
            </a:r>
            <a:r>
              <a:rPr lang="en-US" sz="1500" dirty="0">
                <a:solidFill>
                  <a:srgbClr val="D8D8D8"/>
                </a:solidFill>
              </a:rPr>
              <a:t>Probability Density Functions (PDFs) and/or Probability Mass Functions (PMFs) that can be used to simulate each potential 4th down decision: go-for-it, kick a field goal, or punt. PDFs/PMFs should take into account the game state at the time of the decision.</a:t>
            </a:r>
            <a:endParaRPr dirty="0"/>
          </a:p>
          <a:p>
            <a:pPr marL="457200" lvl="0" indent="-228600" algn="l" rtl="0">
              <a:lnSpc>
                <a:spcPct val="90000"/>
              </a:lnSpc>
              <a:spcBef>
                <a:spcPts val="0"/>
              </a:spcBef>
              <a:spcAft>
                <a:spcPts val="0"/>
              </a:spcAft>
              <a:buClr>
                <a:srgbClr val="D8D8D8"/>
              </a:buClr>
              <a:buSzPts val="1500"/>
              <a:buNone/>
            </a:pPr>
            <a:endParaRPr sz="1500" dirty="0">
              <a:solidFill>
                <a:srgbClr val="D8D8D8"/>
              </a:solidFill>
            </a:endParaRPr>
          </a:p>
          <a:p>
            <a:pPr marL="457200" lvl="0" indent="-323850" algn="l" rtl="0">
              <a:lnSpc>
                <a:spcPct val="90000"/>
              </a:lnSpc>
              <a:spcBef>
                <a:spcPts val="0"/>
              </a:spcBef>
              <a:spcAft>
                <a:spcPts val="0"/>
              </a:spcAft>
              <a:buClr>
                <a:srgbClr val="D8D8D8"/>
              </a:buClr>
              <a:buSzPts val="1500"/>
              <a:buChar char="●"/>
            </a:pPr>
            <a:r>
              <a:rPr lang="en-CA" sz="1500" b="1" dirty="0">
                <a:solidFill>
                  <a:srgbClr val="8DA9DB"/>
                </a:solidFill>
              </a:rPr>
              <a:t>Data Source: </a:t>
            </a:r>
            <a:r>
              <a:rPr lang="en-CA" sz="1500" dirty="0">
                <a:solidFill>
                  <a:srgbClr val="D8D8D8"/>
                </a:solidFill>
              </a:rPr>
              <a:t>The training data set, which consisted of every NFL play-by-play data from 2016 through 2022. Each play contains 384 features. Data is accessed through </a:t>
            </a:r>
            <a:r>
              <a:rPr lang="en-CA" sz="1500" dirty="0" err="1">
                <a:solidFill>
                  <a:srgbClr val="D8D8D8"/>
                </a:solidFill>
              </a:rPr>
              <a:t>nfl_data_py</a:t>
            </a:r>
            <a:r>
              <a:rPr lang="en-CA" sz="1500" dirty="0">
                <a:solidFill>
                  <a:srgbClr val="D8D8D8"/>
                </a:solidFill>
              </a:rPr>
              <a:t> Python library.</a:t>
            </a:r>
            <a:endParaRPr dirty="0"/>
          </a:p>
          <a:p>
            <a:pPr marL="457200" lvl="0" indent="-228600" algn="l" rtl="0">
              <a:lnSpc>
                <a:spcPct val="90000"/>
              </a:lnSpc>
              <a:spcBef>
                <a:spcPts val="0"/>
              </a:spcBef>
              <a:spcAft>
                <a:spcPts val="0"/>
              </a:spcAft>
              <a:buClr>
                <a:srgbClr val="D8D8D8"/>
              </a:buClr>
              <a:buSzPts val="1500"/>
              <a:buNone/>
            </a:pPr>
            <a:endParaRPr sz="1500" dirty="0">
              <a:solidFill>
                <a:srgbClr val="D8D8D8"/>
              </a:solidFill>
            </a:endParaRPr>
          </a:p>
          <a:p>
            <a:pPr marL="457200" lvl="0" indent="-323850" algn="l" rtl="0">
              <a:lnSpc>
                <a:spcPct val="90000"/>
              </a:lnSpc>
              <a:spcBef>
                <a:spcPts val="0"/>
              </a:spcBef>
              <a:spcAft>
                <a:spcPts val="0"/>
              </a:spcAft>
              <a:buClr>
                <a:srgbClr val="D8D8D8"/>
              </a:buClr>
              <a:buSzPts val="1500"/>
              <a:buChar char="●"/>
            </a:pPr>
            <a:r>
              <a:rPr lang="en-CA" sz="1500" b="1" dirty="0">
                <a:solidFill>
                  <a:srgbClr val="8DA9DB"/>
                </a:solidFill>
              </a:rPr>
              <a:t>Complexity Reduction: </a:t>
            </a:r>
            <a:r>
              <a:rPr lang="en-CA" sz="1500" dirty="0">
                <a:solidFill>
                  <a:srgbClr val="D8D8D8"/>
                </a:solidFill>
              </a:rPr>
              <a:t>The problem of developing a density estimation for every possible game state is complex. We reduced the complexity of the problem through two methods:</a:t>
            </a:r>
          </a:p>
          <a:p>
            <a:pPr marL="457200" lvl="0" indent="-323850" algn="l" rtl="0">
              <a:lnSpc>
                <a:spcPct val="90000"/>
              </a:lnSpc>
              <a:spcBef>
                <a:spcPts val="0"/>
              </a:spcBef>
              <a:spcAft>
                <a:spcPts val="0"/>
              </a:spcAft>
              <a:buClr>
                <a:srgbClr val="D8D8D8"/>
              </a:buClr>
              <a:buSzPts val="1500"/>
              <a:buChar char="●"/>
            </a:pPr>
            <a:endParaRPr lang="en-CA" sz="1200" dirty="0">
              <a:solidFill>
                <a:srgbClr val="D8D8D8"/>
              </a:solidFill>
            </a:endParaRPr>
          </a:p>
          <a:p>
            <a:pPr lvl="1" indent="-323850" algn="l">
              <a:spcBef>
                <a:spcPts val="0"/>
              </a:spcBef>
              <a:buClr>
                <a:srgbClr val="D8D8D8"/>
              </a:buClr>
              <a:buFont typeface="+mj-lt"/>
              <a:buAutoNum type="arabicPeriod"/>
            </a:pPr>
            <a:r>
              <a:rPr lang="en-CA" sz="1400" dirty="0">
                <a:solidFill>
                  <a:srgbClr val="D8D8D8"/>
                </a:solidFill>
              </a:rPr>
              <a:t>Performed k-means clustering to develop clusters of similar game scenarios and developed Probability Mass Functions for each cluster.</a:t>
            </a:r>
          </a:p>
          <a:p>
            <a:pPr lvl="1" indent="-323850" algn="l">
              <a:spcBef>
                <a:spcPts val="0"/>
              </a:spcBef>
              <a:buClr>
                <a:srgbClr val="D8D8D8"/>
              </a:buClr>
              <a:buFont typeface="+mj-lt"/>
              <a:buAutoNum type="arabicPeriod"/>
            </a:pPr>
            <a:endParaRPr lang="en-CA" sz="1400" dirty="0">
              <a:solidFill>
                <a:srgbClr val="D8D8D8"/>
              </a:solidFill>
            </a:endParaRPr>
          </a:p>
          <a:p>
            <a:pPr lvl="1" indent="-323850" algn="l">
              <a:spcBef>
                <a:spcPts val="0"/>
              </a:spcBef>
              <a:buClr>
                <a:srgbClr val="D8D8D8"/>
              </a:buClr>
              <a:buFont typeface="+mj-lt"/>
              <a:buAutoNum type="arabicPeriod"/>
            </a:pPr>
            <a:r>
              <a:rPr lang="en-CA" sz="1400" dirty="0">
                <a:solidFill>
                  <a:srgbClr val="D8D8D8"/>
                </a:solidFill>
              </a:rPr>
              <a:t>Used domain knowledge of football to group game scenarios. We assumed plays with the same ‘yards to go’ would have similar Probability Mass Functions (PMFs). We assumed that teams are trying to gain a minimum of the yards to go when they are going for it on 4</a:t>
            </a:r>
            <a:r>
              <a:rPr lang="en-CA" sz="1400" baseline="30000" dirty="0">
                <a:solidFill>
                  <a:srgbClr val="D8D8D8"/>
                </a:solidFill>
              </a:rPr>
              <a:t>th</a:t>
            </a:r>
            <a:r>
              <a:rPr lang="en-CA" sz="1400" dirty="0">
                <a:solidFill>
                  <a:srgbClr val="D8D8D8"/>
                </a:solidFill>
              </a:rPr>
              <a:t> down, and that plays would be similar across different yard lines, game times, and other game scenarios.</a:t>
            </a:r>
          </a:p>
        </p:txBody>
      </p:sp>
    </p:spTree>
    <p:extLst>
      <p:ext uri="{BB962C8B-B14F-4D97-AF65-F5344CB8AC3E}">
        <p14:creationId xmlns:p14="http://schemas.microsoft.com/office/powerpoint/2010/main" val="3339456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0"/>
        <p:cNvGrpSpPr/>
        <p:nvPr/>
      </p:nvGrpSpPr>
      <p:grpSpPr>
        <a:xfrm>
          <a:off x="0" y="0"/>
          <a:ext cx="0" cy="0"/>
          <a:chOff x="0" y="0"/>
          <a:chExt cx="0" cy="0"/>
        </a:xfrm>
      </p:grpSpPr>
      <p:pic>
        <p:nvPicPr>
          <p:cNvPr id="261" name="Google Shape;261;p38" descr="A stadium with people in the stands&#10;&#10;Description automatically generated"/>
          <p:cNvPicPr preferRelativeResize="0"/>
          <p:nvPr/>
        </p:nvPicPr>
        <p:blipFill rotWithShape="1">
          <a:blip r:embed="rId4">
            <a:alphaModFix/>
          </a:blip>
          <a:srcRect l="13047" t="5556" r="13032" b="5547"/>
          <a:stretch/>
        </p:blipFill>
        <p:spPr>
          <a:xfrm>
            <a:off x="0" y="286800"/>
            <a:ext cx="9184928" cy="4569901"/>
          </a:xfrm>
          <a:prstGeom prst="rect">
            <a:avLst/>
          </a:prstGeom>
          <a:noFill/>
          <a:ln>
            <a:noFill/>
          </a:ln>
        </p:spPr>
      </p:pic>
      <p:sp>
        <p:nvSpPr>
          <p:cNvPr id="262" name="Google Shape;262;p38"/>
          <p:cNvSpPr txBox="1">
            <a:spLocks noGrp="1"/>
          </p:cNvSpPr>
          <p:nvPr>
            <p:ph type="ctrTitle"/>
          </p:nvPr>
        </p:nvSpPr>
        <p:spPr>
          <a:xfrm>
            <a:off x="145650" y="417950"/>
            <a:ext cx="8844900" cy="4632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F2F2F2"/>
              </a:buClr>
              <a:buSzPct val="100000"/>
              <a:buFont typeface="Arial"/>
              <a:buNone/>
            </a:pPr>
            <a:r>
              <a:rPr lang="en-CA" sz="2000" b="1" dirty="0">
                <a:solidFill>
                  <a:srgbClr val="F2F2F2"/>
                </a:solidFill>
                <a:latin typeface="Arial"/>
                <a:ea typeface="Arial"/>
                <a:cs typeface="Arial"/>
                <a:sym typeface="Arial"/>
              </a:rPr>
              <a:t>Probability Mass Functions / Probability Density Functions</a:t>
            </a:r>
            <a:endParaRPr sz="2000" b="1" dirty="0"/>
          </a:p>
        </p:txBody>
      </p:sp>
      <p:sp>
        <p:nvSpPr>
          <p:cNvPr id="263" name="Google Shape;263;p38"/>
          <p:cNvSpPr txBox="1"/>
          <p:nvPr/>
        </p:nvSpPr>
        <p:spPr>
          <a:xfrm>
            <a:off x="346983" y="836077"/>
            <a:ext cx="8457300" cy="3215362"/>
          </a:xfrm>
          <a:prstGeom prst="rect">
            <a:avLst/>
          </a:prstGeom>
          <a:noFill/>
          <a:ln>
            <a:noFill/>
          </a:ln>
        </p:spPr>
        <p:txBody>
          <a:bodyPr spcFirstLastPara="1" wrap="square" lIns="91425" tIns="91425" rIns="91425" bIns="91425" anchor="t" anchorCtr="0">
            <a:noAutofit/>
          </a:bodyPr>
          <a:lstStyle/>
          <a:p>
            <a:pPr marL="457200" indent="-323850">
              <a:buClr>
                <a:schemeClr val="lt1"/>
              </a:buClr>
              <a:buSzPts val="1500"/>
              <a:buFont typeface="Calibri"/>
              <a:buChar char="●"/>
            </a:pPr>
            <a:r>
              <a:rPr lang="en-CA" sz="1500" dirty="0">
                <a:solidFill>
                  <a:schemeClr val="lt1"/>
                </a:solidFill>
                <a:latin typeface="Calibri"/>
                <a:ea typeface="Calibri"/>
                <a:cs typeface="Calibri"/>
                <a:sym typeface="Calibri"/>
              </a:rPr>
              <a:t>Developed both PDFs and PMFs.</a:t>
            </a:r>
          </a:p>
          <a:p>
            <a:pPr marL="457200" indent="-323850">
              <a:buClr>
                <a:schemeClr val="lt1"/>
              </a:buClr>
              <a:buSzPts val="1500"/>
              <a:buFont typeface="Calibri"/>
              <a:buChar char="●"/>
            </a:pPr>
            <a:r>
              <a:rPr lang="en-CA" sz="1500" dirty="0">
                <a:solidFill>
                  <a:schemeClr val="lt1"/>
                </a:solidFill>
                <a:latin typeface="Calibri"/>
                <a:ea typeface="Calibri"/>
                <a:cs typeface="Calibri"/>
                <a:sym typeface="Calibri"/>
              </a:rPr>
              <a:t>PMFs were considered a better fit and were chosen over PDFs</a:t>
            </a:r>
          </a:p>
          <a:p>
            <a:pPr marL="457200" indent="-323850">
              <a:buClr>
                <a:schemeClr val="lt1"/>
              </a:buClr>
              <a:buSzPts val="1500"/>
              <a:buFont typeface="Calibri"/>
              <a:buChar char="●"/>
            </a:pPr>
            <a:r>
              <a:rPr lang="en-CA" sz="1500" dirty="0">
                <a:solidFill>
                  <a:schemeClr val="lt1"/>
                </a:solidFill>
                <a:latin typeface="Calibri"/>
                <a:ea typeface="Calibri"/>
                <a:cs typeface="Calibri"/>
                <a:sym typeface="Calibri"/>
              </a:rPr>
              <a:t>Detailed methodology and results of PDF development are included in the Appendix.</a:t>
            </a:r>
          </a:p>
          <a:p>
            <a:pPr marL="457200" indent="-323850">
              <a:buClr>
                <a:schemeClr val="lt1"/>
              </a:buClr>
              <a:buSzPts val="1500"/>
              <a:buFont typeface="Calibri"/>
              <a:buChar char="●"/>
            </a:pPr>
            <a:r>
              <a:rPr lang="en-CA" sz="1500" b="1" dirty="0">
                <a:solidFill>
                  <a:srgbClr val="8DA9DB"/>
                </a:solidFill>
                <a:latin typeface="Calibri"/>
                <a:ea typeface="Calibri"/>
                <a:cs typeface="Calibri"/>
                <a:sym typeface="Calibri"/>
              </a:rPr>
              <a:t>PMF Advantage:</a:t>
            </a:r>
            <a:r>
              <a:rPr lang="en-CA" sz="1500" dirty="0">
                <a:solidFill>
                  <a:schemeClr val="lt1"/>
                </a:solidFill>
                <a:latin typeface="Calibri"/>
                <a:ea typeface="Calibri"/>
                <a:cs typeface="Calibri"/>
                <a:sym typeface="Calibri"/>
              </a:rPr>
              <a:t> NFL data often consists of discrete events, such as yards to go, </a:t>
            </a:r>
            <a:r>
              <a:rPr lang="en-CA" sz="1500" dirty="0" err="1">
                <a:solidFill>
                  <a:schemeClr val="lt1"/>
                </a:solidFill>
                <a:latin typeface="Calibri"/>
                <a:ea typeface="Calibri"/>
                <a:cs typeface="Calibri"/>
                <a:sym typeface="Calibri"/>
              </a:rPr>
              <a:t>yardline</a:t>
            </a:r>
            <a:r>
              <a:rPr lang="en-CA" sz="1500" dirty="0">
                <a:solidFill>
                  <a:schemeClr val="lt1"/>
                </a:solidFill>
                <a:latin typeface="Calibri"/>
                <a:ea typeface="Calibri"/>
                <a:cs typeface="Calibri"/>
                <a:sym typeface="Calibri"/>
              </a:rPr>
              <a:t> to touchdown, or field goals. These events can be counted and are inherently discrete</a:t>
            </a:r>
            <a:endParaRPr sz="1600" dirty="0">
              <a:solidFill>
                <a:schemeClr val="lt1"/>
              </a:solidFill>
              <a:latin typeface="Calibri"/>
              <a:ea typeface="Calibri"/>
              <a:cs typeface="Calibri"/>
              <a:sym typeface="Calibri"/>
            </a:endParaRPr>
          </a:p>
          <a:p>
            <a:pPr marL="457200" marR="0" lvl="0" indent="-323850" algn="l" rtl="0">
              <a:lnSpc>
                <a:spcPct val="100000"/>
              </a:lnSpc>
              <a:spcBef>
                <a:spcPts val="0"/>
              </a:spcBef>
              <a:spcAft>
                <a:spcPts val="0"/>
              </a:spcAft>
              <a:buClr>
                <a:schemeClr val="lt1"/>
              </a:buClr>
              <a:buSzPts val="1500"/>
              <a:buFont typeface="Calibri"/>
              <a:buChar char="●"/>
            </a:pPr>
            <a:r>
              <a:rPr lang="en-CA" sz="1500" b="1" dirty="0">
                <a:solidFill>
                  <a:srgbClr val="8DA9DB"/>
                </a:solidFill>
                <a:latin typeface="Calibri"/>
                <a:ea typeface="Calibri"/>
                <a:cs typeface="Calibri"/>
                <a:sym typeface="Calibri"/>
              </a:rPr>
              <a:t>PMF Applicability:</a:t>
            </a:r>
            <a:r>
              <a:rPr lang="en-CA" sz="1500" dirty="0">
                <a:solidFill>
                  <a:schemeClr val="lt1"/>
                </a:solidFill>
                <a:latin typeface="Calibri"/>
                <a:ea typeface="Calibri"/>
                <a:cs typeface="Calibri"/>
                <a:sym typeface="Calibri"/>
              </a:rPr>
              <a:t> The PMF is specifically designed for discrete random variables. It assigns probabilities to individual outcomes in a sample space.</a:t>
            </a:r>
            <a:endParaRPr sz="1500" dirty="0">
              <a:solidFill>
                <a:schemeClr val="lt1"/>
              </a:solidFill>
              <a:latin typeface="Calibri"/>
              <a:ea typeface="Calibri"/>
              <a:cs typeface="Calibri"/>
              <a:sym typeface="Calibri"/>
            </a:endParaRPr>
          </a:p>
        </p:txBody>
      </p:sp>
      <p:pic>
        <p:nvPicPr>
          <p:cNvPr id="264" name="Google Shape;264;p38"/>
          <p:cNvPicPr preferRelativeResize="0"/>
          <p:nvPr/>
        </p:nvPicPr>
        <p:blipFill>
          <a:blip r:embed="rId5">
            <a:alphaModFix/>
          </a:blip>
          <a:stretch>
            <a:fillRect/>
          </a:stretch>
        </p:blipFill>
        <p:spPr>
          <a:xfrm>
            <a:off x="5350325" y="2553200"/>
            <a:ext cx="2956976" cy="1872524"/>
          </a:xfrm>
          <a:prstGeom prst="rect">
            <a:avLst/>
          </a:prstGeom>
          <a:noFill/>
          <a:ln>
            <a:noFill/>
          </a:ln>
        </p:spPr>
      </p:pic>
      <p:sp>
        <p:nvSpPr>
          <p:cNvPr id="265" name="Google Shape;265;p38"/>
          <p:cNvSpPr txBox="1"/>
          <p:nvPr/>
        </p:nvSpPr>
        <p:spPr>
          <a:xfrm>
            <a:off x="339717" y="2484358"/>
            <a:ext cx="4824339" cy="1754223"/>
          </a:xfrm>
          <a:prstGeom prst="rect">
            <a:avLst/>
          </a:prstGeom>
          <a:noFill/>
          <a:ln>
            <a:noFill/>
          </a:ln>
        </p:spPr>
        <p:txBody>
          <a:bodyPr spcFirstLastPara="1" wrap="square" lIns="91425" tIns="91425" rIns="91425" bIns="91425" anchor="t" anchorCtr="0">
            <a:noAutofit/>
          </a:bodyPr>
          <a:lstStyle/>
          <a:p>
            <a:pPr marL="457200" indent="-323850">
              <a:buClr>
                <a:schemeClr val="lt1"/>
              </a:buClr>
              <a:buSzPts val="1500"/>
              <a:buFont typeface="Calibri"/>
              <a:buChar char="●"/>
            </a:pPr>
            <a:r>
              <a:rPr lang="en-CA" sz="1500" b="1" dirty="0">
                <a:solidFill>
                  <a:srgbClr val="8DA9DB"/>
                </a:solidFill>
                <a:latin typeface="Calibri"/>
                <a:ea typeface="Calibri"/>
                <a:cs typeface="Calibri"/>
                <a:sym typeface="Calibri"/>
              </a:rPr>
              <a:t>PMF Interpretation: </a:t>
            </a:r>
            <a:r>
              <a:rPr lang="en-CA" sz="1500" dirty="0">
                <a:solidFill>
                  <a:schemeClr val="lt1"/>
                </a:solidFill>
                <a:latin typeface="Calibri"/>
                <a:ea typeface="Calibri"/>
                <a:cs typeface="Calibri"/>
                <a:sym typeface="Calibri"/>
              </a:rPr>
              <a:t>For a discrete random variable, the PMF provides the actual probabilities of specific outcomes. If (X) is a discrete random variable, the PMF (P(X = x)) gives the probability of (X) taking the value (x)</a:t>
            </a:r>
            <a:endParaRPr lang="en-CA" sz="1500" b="1" dirty="0">
              <a:solidFill>
                <a:srgbClr val="8DA9DB"/>
              </a:solidFill>
              <a:latin typeface="Calibri"/>
              <a:ea typeface="Calibri"/>
              <a:cs typeface="Calibri"/>
              <a:sym typeface="Calibri"/>
            </a:endParaRPr>
          </a:p>
          <a:p>
            <a:pPr marL="457200" marR="0" lvl="0" indent="-323850" algn="l" rtl="0">
              <a:lnSpc>
                <a:spcPct val="100000"/>
              </a:lnSpc>
              <a:spcBef>
                <a:spcPts val="0"/>
              </a:spcBef>
              <a:spcAft>
                <a:spcPts val="0"/>
              </a:spcAft>
              <a:buClr>
                <a:schemeClr val="lt1"/>
              </a:buClr>
              <a:buSzPts val="1500"/>
              <a:buFont typeface="Calibri"/>
              <a:buChar char="●"/>
            </a:pPr>
            <a:r>
              <a:rPr lang="en-CA" sz="1500" b="1" dirty="0">
                <a:solidFill>
                  <a:srgbClr val="8DA9DB"/>
                </a:solidFill>
                <a:latin typeface="Calibri"/>
                <a:ea typeface="Calibri"/>
                <a:cs typeface="Calibri"/>
                <a:sym typeface="Calibri"/>
              </a:rPr>
              <a:t>PDF Interpretation:</a:t>
            </a:r>
            <a:r>
              <a:rPr lang="en-CA" sz="1500" dirty="0">
                <a:solidFill>
                  <a:schemeClr val="lt1"/>
                </a:solidFill>
                <a:latin typeface="Calibri"/>
                <a:ea typeface="Calibri"/>
                <a:cs typeface="Calibri"/>
                <a:sym typeface="Calibri"/>
              </a:rPr>
              <a:t> In contrast, the PDF is a density function for continuous random variables. It does not directly give probabilities but describes the relative likelihood of observing values within a range</a:t>
            </a:r>
            <a:endParaRPr sz="1500" dirty="0">
              <a:solidFill>
                <a:schemeClr val="lt1"/>
              </a:solidFill>
              <a:latin typeface="Calibri"/>
              <a:ea typeface="Calibri"/>
              <a:cs typeface="Calibri"/>
              <a:sym typeface="Calibri"/>
            </a:endParaRPr>
          </a:p>
        </p:txBody>
      </p:sp>
      <p:sp>
        <p:nvSpPr>
          <p:cNvPr id="266" name="Google Shape;266;p38"/>
          <p:cNvSpPr txBox="1"/>
          <p:nvPr/>
        </p:nvSpPr>
        <p:spPr>
          <a:xfrm>
            <a:off x="5180150" y="4425725"/>
            <a:ext cx="3297300" cy="34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1500" dirty="0">
                <a:solidFill>
                  <a:schemeClr val="lt1"/>
                </a:solidFill>
                <a:latin typeface="Calibri"/>
                <a:ea typeface="Calibri"/>
                <a:cs typeface="Calibri"/>
                <a:sym typeface="Calibri"/>
              </a:rPr>
              <a:t>Fig. Sample PMF</a:t>
            </a:r>
            <a:endParaRPr sz="1500" dirty="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0"/>
        <p:cNvGrpSpPr/>
        <p:nvPr/>
      </p:nvGrpSpPr>
      <p:grpSpPr>
        <a:xfrm>
          <a:off x="0" y="0"/>
          <a:ext cx="0" cy="0"/>
          <a:chOff x="0" y="0"/>
          <a:chExt cx="0" cy="0"/>
        </a:xfrm>
      </p:grpSpPr>
      <p:pic>
        <p:nvPicPr>
          <p:cNvPr id="271" name="Google Shape;271;p39" descr="A stadium with people in the stands&#10;&#10;Description automatically generated"/>
          <p:cNvPicPr preferRelativeResize="0"/>
          <p:nvPr/>
        </p:nvPicPr>
        <p:blipFill rotWithShape="1">
          <a:blip r:embed="rId4">
            <a:alphaModFix/>
          </a:blip>
          <a:srcRect l="13047" t="5556" r="13032" b="5547"/>
          <a:stretch/>
        </p:blipFill>
        <p:spPr>
          <a:xfrm>
            <a:off x="0" y="286800"/>
            <a:ext cx="9144002" cy="4569901"/>
          </a:xfrm>
          <a:prstGeom prst="rect">
            <a:avLst/>
          </a:prstGeom>
          <a:noFill/>
          <a:ln>
            <a:noFill/>
          </a:ln>
        </p:spPr>
      </p:pic>
      <p:sp>
        <p:nvSpPr>
          <p:cNvPr id="272" name="Google Shape;272;p39"/>
          <p:cNvSpPr txBox="1">
            <a:spLocks noGrp="1"/>
          </p:cNvSpPr>
          <p:nvPr>
            <p:ph type="ctrTitle"/>
          </p:nvPr>
        </p:nvSpPr>
        <p:spPr>
          <a:xfrm>
            <a:off x="145649" y="417950"/>
            <a:ext cx="4959000" cy="4632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90000"/>
              </a:lnSpc>
              <a:spcBef>
                <a:spcPts val="0"/>
              </a:spcBef>
              <a:spcAft>
                <a:spcPts val="0"/>
              </a:spcAft>
              <a:buClr>
                <a:srgbClr val="F2F2F2"/>
              </a:buClr>
              <a:buSzPct val="100000"/>
              <a:buFont typeface="Arial"/>
              <a:buNone/>
            </a:pPr>
            <a:r>
              <a:rPr lang="en-CA" sz="3000" b="1">
                <a:solidFill>
                  <a:srgbClr val="F2F2F2"/>
                </a:solidFill>
                <a:latin typeface="Arial"/>
                <a:ea typeface="Arial"/>
                <a:cs typeface="Arial"/>
                <a:sym typeface="Arial"/>
              </a:rPr>
              <a:t>K-Means Clustering</a:t>
            </a:r>
            <a:endParaRPr b="1"/>
          </a:p>
        </p:txBody>
      </p:sp>
      <p:sp>
        <p:nvSpPr>
          <p:cNvPr id="273" name="Google Shape;273;p39"/>
          <p:cNvSpPr txBox="1">
            <a:spLocks noGrp="1"/>
          </p:cNvSpPr>
          <p:nvPr>
            <p:ph type="subTitle" idx="1"/>
          </p:nvPr>
        </p:nvSpPr>
        <p:spPr>
          <a:xfrm>
            <a:off x="4593816" y="3803375"/>
            <a:ext cx="4331400" cy="10614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1500"/>
              <a:buNone/>
            </a:pPr>
            <a:r>
              <a:rPr lang="en-CA" sz="1700">
                <a:solidFill>
                  <a:srgbClr val="D8D8D8"/>
                </a:solidFill>
              </a:rPr>
              <a:t>The elbow point on the kmeans plot was at 4 clusters. This means that at k = 4, majority of the variance will be captured by the model.</a:t>
            </a:r>
            <a:endParaRPr sz="1700">
              <a:solidFill>
                <a:srgbClr val="D8D8D8"/>
              </a:solidFill>
              <a:latin typeface="Calibri"/>
              <a:ea typeface="Calibri"/>
              <a:cs typeface="Calibri"/>
              <a:sym typeface="Calibri"/>
            </a:endParaRPr>
          </a:p>
        </p:txBody>
      </p:sp>
      <p:pic>
        <p:nvPicPr>
          <p:cNvPr id="274" name="Google Shape;274;p39"/>
          <p:cNvPicPr preferRelativeResize="0"/>
          <p:nvPr/>
        </p:nvPicPr>
        <p:blipFill>
          <a:blip r:embed="rId5">
            <a:alphaModFix/>
          </a:blip>
          <a:stretch>
            <a:fillRect/>
          </a:stretch>
        </p:blipFill>
        <p:spPr>
          <a:xfrm>
            <a:off x="4498600" y="590350"/>
            <a:ext cx="4426626" cy="2867125"/>
          </a:xfrm>
          <a:prstGeom prst="rect">
            <a:avLst/>
          </a:prstGeom>
          <a:noFill/>
          <a:ln>
            <a:noFill/>
          </a:ln>
        </p:spPr>
      </p:pic>
      <p:sp>
        <p:nvSpPr>
          <p:cNvPr id="275" name="Google Shape;275;p39"/>
          <p:cNvSpPr txBox="1"/>
          <p:nvPr/>
        </p:nvSpPr>
        <p:spPr>
          <a:xfrm>
            <a:off x="4785975" y="3457475"/>
            <a:ext cx="3947100" cy="34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500">
                <a:solidFill>
                  <a:schemeClr val="lt1"/>
                </a:solidFill>
                <a:latin typeface="Calibri"/>
                <a:ea typeface="Calibri"/>
                <a:cs typeface="Calibri"/>
                <a:sym typeface="Calibri"/>
              </a:rPr>
              <a:t>Fig. Optimum number of clusters against SSE</a:t>
            </a:r>
            <a:endParaRPr sz="1500">
              <a:solidFill>
                <a:schemeClr val="lt1"/>
              </a:solidFill>
              <a:latin typeface="Calibri"/>
              <a:ea typeface="Calibri"/>
              <a:cs typeface="Calibri"/>
              <a:sym typeface="Calibri"/>
            </a:endParaRPr>
          </a:p>
        </p:txBody>
      </p:sp>
      <p:sp>
        <p:nvSpPr>
          <p:cNvPr id="276" name="Google Shape;276;p39"/>
          <p:cNvSpPr txBox="1"/>
          <p:nvPr/>
        </p:nvSpPr>
        <p:spPr>
          <a:xfrm>
            <a:off x="145650" y="881150"/>
            <a:ext cx="4116000" cy="3707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Calibri"/>
              <a:buChar char="●"/>
            </a:pPr>
            <a:r>
              <a:rPr lang="en-CA" sz="1500" dirty="0">
                <a:solidFill>
                  <a:schemeClr val="lt1"/>
                </a:solidFill>
                <a:latin typeface="Calibri"/>
                <a:ea typeface="Calibri"/>
                <a:cs typeface="Calibri"/>
                <a:sym typeface="Calibri"/>
              </a:rPr>
              <a:t>To train the K-means model, the data was filtered by '</a:t>
            </a:r>
            <a:r>
              <a:rPr lang="en-CA" sz="1500" dirty="0" err="1">
                <a:solidFill>
                  <a:schemeClr val="lt1"/>
                </a:solidFill>
                <a:latin typeface="Calibri"/>
                <a:ea typeface="Calibri"/>
                <a:cs typeface="Calibri"/>
                <a:sym typeface="Calibri"/>
              </a:rPr>
              <a:t>goforit</a:t>
            </a:r>
            <a:r>
              <a:rPr lang="en-CA" sz="1500" dirty="0">
                <a:solidFill>
                  <a:schemeClr val="lt1"/>
                </a:solidFill>
                <a:latin typeface="Calibri"/>
                <a:ea typeface="Calibri"/>
                <a:cs typeface="Calibri"/>
                <a:sym typeface="Calibri"/>
              </a:rPr>
              <a:t>', 'punt', '</a:t>
            </a:r>
            <a:r>
              <a:rPr lang="en-CA" sz="1500" dirty="0" err="1">
                <a:solidFill>
                  <a:schemeClr val="lt1"/>
                </a:solidFill>
                <a:latin typeface="Calibri"/>
                <a:ea typeface="Calibri"/>
                <a:cs typeface="Calibri"/>
                <a:sym typeface="Calibri"/>
              </a:rPr>
              <a:t>field_goal</a:t>
            </a:r>
            <a:r>
              <a:rPr lang="en-CA" sz="1500" dirty="0">
                <a:solidFill>
                  <a:schemeClr val="lt1"/>
                </a:solidFill>
                <a:latin typeface="Calibri"/>
                <a:ea typeface="Calibri"/>
                <a:cs typeface="Calibri"/>
                <a:sym typeface="Calibri"/>
              </a:rPr>
              <a:t>' for all plays.</a:t>
            </a:r>
            <a:endParaRPr sz="1500" dirty="0">
              <a:solidFill>
                <a:schemeClr val="lt1"/>
              </a:solidFill>
              <a:latin typeface="Calibri"/>
              <a:ea typeface="Calibri"/>
              <a:cs typeface="Calibri"/>
              <a:sym typeface="Calibri"/>
            </a:endParaRPr>
          </a:p>
          <a:p>
            <a:pPr marL="457200" lvl="0" indent="-323850" algn="l" rtl="0">
              <a:spcBef>
                <a:spcPts val="0"/>
              </a:spcBef>
              <a:spcAft>
                <a:spcPts val="0"/>
              </a:spcAft>
              <a:buClr>
                <a:schemeClr val="lt1"/>
              </a:buClr>
              <a:buSzPts val="1500"/>
              <a:buFont typeface="Calibri"/>
              <a:buChar char="●"/>
            </a:pPr>
            <a:r>
              <a:rPr lang="en-CA" sz="1500" dirty="0">
                <a:solidFill>
                  <a:schemeClr val="lt1"/>
                </a:solidFill>
                <a:latin typeface="Calibri"/>
                <a:ea typeface="Calibri"/>
                <a:cs typeface="Calibri"/>
                <a:sym typeface="Calibri"/>
              </a:rPr>
              <a:t>Rather than choosing a random number of cluster, this provides the statistical analysis to determine the optimal cluster to use based on our data set. </a:t>
            </a:r>
            <a:endParaRPr sz="1500" dirty="0">
              <a:solidFill>
                <a:schemeClr val="lt1"/>
              </a:solidFill>
              <a:latin typeface="Calibri"/>
              <a:ea typeface="Calibri"/>
              <a:cs typeface="Calibri"/>
              <a:sym typeface="Calibri"/>
            </a:endParaRPr>
          </a:p>
          <a:p>
            <a:pPr marL="457200" lvl="0" indent="-323850" algn="l" rtl="0">
              <a:spcBef>
                <a:spcPts val="0"/>
              </a:spcBef>
              <a:spcAft>
                <a:spcPts val="0"/>
              </a:spcAft>
              <a:buClr>
                <a:schemeClr val="lt1"/>
              </a:buClr>
              <a:buSzPts val="1500"/>
              <a:buFont typeface="Calibri"/>
              <a:buChar char="●"/>
            </a:pPr>
            <a:r>
              <a:rPr lang="en-CA" sz="1500" dirty="0">
                <a:solidFill>
                  <a:schemeClr val="lt1"/>
                </a:solidFill>
                <a:latin typeface="Calibri"/>
                <a:ea typeface="Calibri"/>
                <a:cs typeface="Calibri"/>
                <a:sym typeface="Calibri"/>
              </a:rPr>
              <a:t>A label encoder was included to map all categorical data. This same encoded mapping will be used for new dataset for prediction.</a:t>
            </a:r>
            <a:endParaRPr sz="1500" dirty="0">
              <a:solidFill>
                <a:schemeClr val="lt1"/>
              </a:solidFill>
              <a:latin typeface="Calibri"/>
              <a:ea typeface="Calibri"/>
              <a:cs typeface="Calibri"/>
              <a:sym typeface="Calibri"/>
            </a:endParaRPr>
          </a:p>
          <a:p>
            <a:pPr marL="457200" lvl="0" indent="-336550" algn="l" rtl="0">
              <a:spcBef>
                <a:spcPts val="0"/>
              </a:spcBef>
              <a:spcAft>
                <a:spcPts val="0"/>
              </a:spcAft>
              <a:buClr>
                <a:schemeClr val="lt1"/>
              </a:buClr>
              <a:buSzPts val="1700"/>
              <a:buFont typeface="Calibri"/>
              <a:buChar char="●"/>
            </a:pPr>
            <a:r>
              <a:rPr lang="en-CA" sz="1500" dirty="0">
                <a:solidFill>
                  <a:schemeClr val="lt1"/>
                </a:solidFill>
                <a:latin typeface="Calibri"/>
                <a:ea typeface="Calibri"/>
                <a:cs typeface="Calibri"/>
                <a:sym typeface="Calibri"/>
              </a:rPr>
              <a:t>The model was trained using </a:t>
            </a:r>
            <a:r>
              <a:rPr lang="en-CA" sz="1500" dirty="0" err="1">
                <a:solidFill>
                  <a:schemeClr val="lt1"/>
                </a:solidFill>
                <a:latin typeface="Calibri"/>
                <a:ea typeface="Calibri"/>
                <a:cs typeface="Calibri"/>
                <a:sym typeface="Calibri"/>
              </a:rPr>
              <a:t>train_cluster_model</a:t>
            </a:r>
            <a:r>
              <a:rPr lang="en-CA" sz="1500" dirty="0">
                <a:solidFill>
                  <a:schemeClr val="lt1"/>
                </a:solidFill>
                <a:latin typeface="Calibri"/>
                <a:ea typeface="Calibri"/>
                <a:cs typeface="Calibri"/>
                <a:sym typeface="Calibri"/>
              </a:rPr>
              <a:t>(</a:t>
            </a:r>
            <a:r>
              <a:rPr lang="en-CA" sz="1500" dirty="0" err="1">
                <a:solidFill>
                  <a:schemeClr val="lt1"/>
                </a:solidFill>
                <a:latin typeface="Calibri"/>
                <a:ea typeface="Calibri"/>
                <a:cs typeface="Calibri"/>
                <a:sym typeface="Calibri"/>
              </a:rPr>
              <a:t>df</a:t>
            </a:r>
            <a:r>
              <a:rPr lang="en-CA" sz="1500" dirty="0">
                <a:solidFill>
                  <a:schemeClr val="lt1"/>
                </a:solidFill>
                <a:latin typeface="Calibri"/>
                <a:ea typeface="Calibri"/>
                <a:cs typeface="Calibri"/>
                <a:sym typeface="Calibri"/>
              </a:rPr>
              <a:t>, </a:t>
            </a:r>
            <a:r>
              <a:rPr lang="en-CA" sz="1500" dirty="0" err="1">
                <a:solidFill>
                  <a:schemeClr val="lt1"/>
                </a:solidFill>
                <a:latin typeface="Calibri"/>
                <a:ea typeface="Calibri"/>
                <a:cs typeface="Calibri"/>
                <a:sym typeface="Calibri"/>
              </a:rPr>
              <a:t>n_clusters</a:t>
            </a:r>
            <a:r>
              <a:rPr lang="en-CA" sz="1500" dirty="0">
                <a:solidFill>
                  <a:schemeClr val="lt1"/>
                </a:solidFill>
                <a:latin typeface="Calibri"/>
                <a:ea typeface="Calibri"/>
                <a:cs typeface="Calibri"/>
                <a:sym typeface="Calibri"/>
              </a:rPr>
              <a:t>=4)</a:t>
            </a:r>
            <a:endParaRPr sz="1500" dirty="0">
              <a:solidFill>
                <a:schemeClr val="lt1"/>
              </a:solidFill>
              <a:latin typeface="Calibri"/>
              <a:ea typeface="Calibri"/>
              <a:cs typeface="Calibri"/>
              <a:sym typeface="Calibri"/>
            </a:endParaRPr>
          </a:p>
          <a:p>
            <a:pPr marL="457200" lvl="0" indent="-336550" algn="l" rtl="0">
              <a:spcBef>
                <a:spcPts val="0"/>
              </a:spcBef>
              <a:spcAft>
                <a:spcPts val="0"/>
              </a:spcAft>
              <a:buClr>
                <a:schemeClr val="lt1"/>
              </a:buClr>
              <a:buSzPts val="1700"/>
              <a:buFont typeface="Calibri"/>
              <a:buChar char="●"/>
            </a:pPr>
            <a:r>
              <a:rPr lang="en-CA" sz="1500" dirty="0">
                <a:solidFill>
                  <a:schemeClr val="lt1"/>
                </a:solidFill>
                <a:latin typeface="Calibri"/>
                <a:ea typeface="Calibri"/>
                <a:cs typeface="Calibri"/>
                <a:sym typeface="Calibri"/>
              </a:rPr>
              <a:t>The model prediction was done using </a:t>
            </a:r>
            <a:r>
              <a:rPr lang="en-CA" sz="1500" dirty="0" err="1">
                <a:solidFill>
                  <a:schemeClr val="lt1"/>
                </a:solidFill>
                <a:latin typeface="Calibri"/>
                <a:ea typeface="Calibri"/>
                <a:cs typeface="Calibri"/>
                <a:sym typeface="Calibri"/>
              </a:rPr>
              <a:t>predict_cluster</a:t>
            </a:r>
            <a:r>
              <a:rPr lang="en-CA" sz="1500" dirty="0">
                <a:solidFill>
                  <a:schemeClr val="lt1"/>
                </a:solidFill>
                <a:latin typeface="Calibri"/>
                <a:ea typeface="Calibri"/>
                <a:cs typeface="Calibri"/>
                <a:sym typeface="Calibri"/>
              </a:rPr>
              <a:t>(</a:t>
            </a:r>
            <a:r>
              <a:rPr lang="en-CA" sz="1500" dirty="0" err="1">
                <a:solidFill>
                  <a:schemeClr val="lt1"/>
                </a:solidFill>
                <a:latin typeface="Calibri"/>
                <a:ea typeface="Calibri"/>
                <a:cs typeface="Calibri"/>
                <a:sym typeface="Calibri"/>
              </a:rPr>
              <a:t>kmeans</a:t>
            </a:r>
            <a:r>
              <a:rPr lang="en-CA" sz="1500" dirty="0">
                <a:solidFill>
                  <a:schemeClr val="lt1"/>
                </a:solidFill>
                <a:latin typeface="Calibri"/>
                <a:ea typeface="Calibri"/>
                <a:cs typeface="Calibri"/>
                <a:sym typeface="Calibri"/>
              </a:rPr>
              <a:t>, encoders, </a:t>
            </a:r>
            <a:r>
              <a:rPr lang="en-CA" sz="1500" dirty="0" err="1">
                <a:solidFill>
                  <a:schemeClr val="lt1"/>
                </a:solidFill>
                <a:latin typeface="Calibri"/>
                <a:ea typeface="Calibri"/>
                <a:cs typeface="Calibri"/>
                <a:sym typeface="Calibri"/>
              </a:rPr>
              <a:t>df</a:t>
            </a:r>
            <a:r>
              <a:rPr lang="en-CA" sz="1500" dirty="0">
                <a:solidFill>
                  <a:schemeClr val="lt1"/>
                </a:solidFill>
                <a:latin typeface="Calibri"/>
                <a:ea typeface="Calibri"/>
                <a:cs typeface="Calibri"/>
                <a:sym typeface="Calibri"/>
              </a:rPr>
              <a:t>)</a:t>
            </a:r>
            <a:endParaRPr sz="1500" dirty="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pic>
        <p:nvPicPr>
          <p:cNvPr id="281" name="Google Shape;281;p40" descr="A stadium with people in the stands&#10;&#10;Description automatically generated"/>
          <p:cNvPicPr preferRelativeResize="0"/>
          <p:nvPr/>
        </p:nvPicPr>
        <p:blipFill rotWithShape="1">
          <a:blip r:embed="rId4">
            <a:alphaModFix/>
          </a:blip>
          <a:srcRect l="13047" t="5556" r="13032" b="5547"/>
          <a:stretch/>
        </p:blipFill>
        <p:spPr>
          <a:xfrm>
            <a:off x="0" y="286125"/>
            <a:ext cx="9144002" cy="4569901"/>
          </a:xfrm>
          <a:prstGeom prst="rect">
            <a:avLst/>
          </a:prstGeom>
          <a:noFill/>
          <a:ln>
            <a:noFill/>
          </a:ln>
        </p:spPr>
      </p:pic>
      <p:sp>
        <p:nvSpPr>
          <p:cNvPr id="282" name="Google Shape;282;p40"/>
          <p:cNvSpPr txBox="1">
            <a:spLocks noGrp="1"/>
          </p:cNvSpPr>
          <p:nvPr>
            <p:ph type="ctrTitle"/>
          </p:nvPr>
        </p:nvSpPr>
        <p:spPr>
          <a:xfrm>
            <a:off x="145649" y="417950"/>
            <a:ext cx="4959000" cy="4632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90000"/>
              </a:lnSpc>
              <a:spcBef>
                <a:spcPts val="0"/>
              </a:spcBef>
              <a:spcAft>
                <a:spcPts val="0"/>
              </a:spcAft>
              <a:buClr>
                <a:srgbClr val="F2F2F2"/>
              </a:buClr>
              <a:buSzPct val="100000"/>
              <a:buFont typeface="Arial"/>
              <a:buNone/>
            </a:pPr>
            <a:r>
              <a:rPr lang="en-CA" sz="3000" b="1" dirty="0">
                <a:solidFill>
                  <a:srgbClr val="F2F2F2"/>
                </a:solidFill>
                <a:latin typeface="Arial"/>
                <a:ea typeface="Arial"/>
                <a:cs typeface="Arial"/>
                <a:sym typeface="Arial"/>
              </a:rPr>
              <a:t>PMF Development</a:t>
            </a:r>
            <a:endParaRPr b="1" dirty="0"/>
          </a:p>
        </p:txBody>
      </p:sp>
      <p:sp>
        <p:nvSpPr>
          <p:cNvPr id="283" name="Google Shape;283;p40"/>
          <p:cNvSpPr txBox="1">
            <a:spLocks noGrp="1"/>
          </p:cNvSpPr>
          <p:nvPr>
            <p:ph type="subTitle" idx="1"/>
          </p:nvPr>
        </p:nvSpPr>
        <p:spPr>
          <a:xfrm>
            <a:off x="145649" y="835430"/>
            <a:ext cx="8576400" cy="2209522"/>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None/>
            </a:pPr>
            <a:r>
              <a:rPr lang="en-US" sz="1500" b="1" u="sng" dirty="0">
                <a:solidFill>
                  <a:schemeClr val="lt1"/>
                </a:solidFill>
              </a:rPr>
              <a:t>‘Go for it’ Approach 1 - Clustering</a:t>
            </a:r>
            <a:endParaRPr sz="1500" b="1" u="sng" dirty="0">
              <a:solidFill>
                <a:schemeClr val="lt1"/>
              </a:solidFill>
            </a:endParaRPr>
          </a:p>
          <a:p>
            <a:pPr marL="457200" lvl="0" indent="-342900" algn="l" rtl="0">
              <a:lnSpc>
                <a:spcPct val="100000"/>
              </a:lnSpc>
              <a:spcBef>
                <a:spcPts val="0"/>
              </a:spcBef>
              <a:spcAft>
                <a:spcPts val="0"/>
              </a:spcAft>
              <a:buClr>
                <a:schemeClr val="lt1"/>
              </a:buClr>
              <a:buSzPts val="1800"/>
              <a:buFont typeface="Calibri"/>
              <a:buChar char="●"/>
            </a:pPr>
            <a:r>
              <a:rPr lang="en-CA" sz="1500" dirty="0">
                <a:solidFill>
                  <a:schemeClr val="lt1"/>
                </a:solidFill>
              </a:rPr>
              <a:t>PMFs of ‘yards gained’ was developed for the play type ‘go for it’. </a:t>
            </a:r>
          </a:p>
          <a:p>
            <a:pPr marL="457200" lvl="0" indent="-342900" algn="l" rtl="0">
              <a:lnSpc>
                <a:spcPct val="100000"/>
              </a:lnSpc>
              <a:spcBef>
                <a:spcPts val="0"/>
              </a:spcBef>
              <a:spcAft>
                <a:spcPts val="0"/>
              </a:spcAft>
              <a:buClr>
                <a:schemeClr val="lt1"/>
              </a:buClr>
              <a:buSzPts val="1800"/>
              <a:buFont typeface="Calibri"/>
              <a:buChar char="●"/>
            </a:pPr>
            <a:r>
              <a:rPr lang="en-CA" sz="1500" dirty="0">
                <a:solidFill>
                  <a:schemeClr val="lt1"/>
                </a:solidFill>
              </a:rPr>
              <a:t>Each row in the play by play dataset is assigned to one of the four clusters, a play type (</a:t>
            </a:r>
            <a:r>
              <a:rPr lang="en-CA" sz="1500" dirty="0" err="1">
                <a:solidFill>
                  <a:schemeClr val="lt1"/>
                </a:solidFill>
              </a:rPr>
              <a:t>goforit</a:t>
            </a:r>
            <a:r>
              <a:rPr lang="en-CA" sz="1500" dirty="0">
                <a:solidFill>
                  <a:schemeClr val="lt1"/>
                </a:solidFill>
              </a:rPr>
              <a:t> in this case), and yards to go (</a:t>
            </a:r>
            <a:r>
              <a:rPr lang="en-US" sz="1600" dirty="0">
                <a:solidFill>
                  <a:schemeClr val="lt1"/>
                </a:solidFill>
              </a:rPr>
              <a:t>broken down to 0, 1, 2, 3, 4, 5, 6, 7, 8, 9, and 10+ bins).</a:t>
            </a:r>
            <a:r>
              <a:rPr lang="en-CA" sz="1500" dirty="0">
                <a:solidFill>
                  <a:schemeClr val="lt1"/>
                </a:solidFill>
              </a:rPr>
              <a:t>  </a:t>
            </a:r>
            <a:endParaRPr lang="en-US" sz="1500" dirty="0">
              <a:solidFill>
                <a:schemeClr val="lt1"/>
              </a:solidFill>
            </a:endParaRPr>
          </a:p>
          <a:p>
            <a:pPr marL="590550" lvl="1" indent="0" algn="l" rtl="0">
              <a:lnSpc>
                <a:spcPct val="100000"/>
              </a:lnSpc>
              <a:spcBef>
                <a:spcPts val="0"/>
              </a:spcBef>
              <a:spcAft>
                <a:spcPts val="0"/>
              </a:spcAft>
              <a:buClr>
                <a:schemeClr val="lt1"/>
              </a:buClr>
              <a:buSzPts val="1500"/>
            </a:pPr>
            <a:endParaRPr lang="en-US" sz="1500" dirty="0">
              <a:solidFill>
                <a:schemeClr val="lt1"/>
              </a:solidFill>
            </a:endParaRPr>
          </a:p>
          <a:p>
            <a:pPr marL="0" lvl="0" indent="0" algn="l" rtl="0">
              <a:lnSpc>
                <a:spcPct val="100000"/>
              </a:lnSpc>
              <a:spcBef>
                <a:spcPts val="0"/>
              </a:spcBef>
              <a:spcAft>
                <a:spcPts val="0"/>
              </a:spcAft>
              <a:buNone/>
            </a:pPr>
            <a:r>
              <a:rPr lang="en-US" sz="1500" b="1" u="sng" dirty="0">
                <a:solidFill>
                  <a:schemeClr val="lt1"/>
                </a:solidFill>
              </a:rPr>
              <a:t>‘Go for it’ Approach 2 – “Yards to Go “ Only</a:t>
            </a:r>
          </a:p>
          <a:p>
            <a:pPr marL="457200" lvl="0" indent="-342900" algn="l" rtl="0">
              <a:lnSpc>
                <a:spcPct val="100000"/>
              </a:lnSpc>
              <a:spcBef>
                <a:spcPts val="0"/>
              </a:spcBef>
              <a:spcAft>
                <a:spcPts val="0"/>
              </a:spcAft>
              <a:buClr>
                <a:schemeClr val="lt1"/>
              </a:buClr>
              <a:buSzPts val="1800"/>
              <a:buFont typeface="Calibri"/>
              <a:buChar char="●"/>
            </a:pPr>
            <a:r>
              <a:rPr lang="en-US" sz="1500" dirty="0">
                <a:solidFill>
                  <a:schemeClr val="lt1"/>
                </a:solidFill>
              </a:rPr>
              <a:t>PMFs of ‘yards gained’ was developed for the play type ‘go for it’. Density estimations based solely on the “yards to go” for a first down (broken down in this case from 1 to 21+) </a:t>
            </a:r>
            <a:r>
              <a:rPr lang="en-CA" sz="1600" dirty="0">
                <a:solidFill>
                  <a:srgbClr val="D8D8D8"/>
                </a:solidFill>
              </a:rPr>
              <a:t>Assumption is teams are trying to gain a minimum of the yards to go on 4</a:t>
            </a:r>
            <a:r>
              <a:rPr lang="en-CA" sz="1600" baseline="30000" dirty="0">
                <a:solidFill>
                  <a:srgbClr val="D8D8D8"/>
                </a:solidFill>
              </a:rPr>
              <a:t>th</a:t>
            </a:r>
            <a:r>
              <a:rPr lang="en-CA" sz="1600" dirty="0">
                <a:solidFill>
                  <a:srgbClr val="D8D8D8"/>
                </a:solidFill>
              </a:rPr>
              <a:t> down.</a:t>
            </a:r>
            <a:r>
              <a:rPr lang="en-US" sz="1500" dirty="0">
                <a:solidFill>
                  <a:schemeClr val="lt1"/>
                </a:solidFill>
              </a:rPr>
              <a:t>  Representative PMFs are shown below.</a:t>
            </a:r>
            <a:endParaRPr sz="1500" dirty="0">
              <a:solidFill>
                <a:schemeClr val="lt1"/>
              </a:solidFill>
            </a:endParaRPr>
          </a:p>
        </p:txBody>
      </p:sp>
      <p:pic>
        <p:nvPicPr>
          <p:cNvPr id="2" name="Picture 2">
            <a:extLst>
              <a:ext uri="{FF2B5EF4-FFF2-40B4-BE49-F238E27FC236}">
                <a16:creationId xmlns:a16="http://schemas.microsoft.com/office/drawing/2014/main" id="{49933DA1-BF1B-3060-2484-94D691E299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9" y="3050608"/>
            <a:ext cx="1780914" cy="13971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5CB0286A-1CC2-7CBF-8B41-395213ECF6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9352" y="3050608"/>
            <a:ext cx="1780914" cy="13971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139F6653-B2D3-6C33-7FD4-5232DA8BDE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4485" y="3050608"/>
            <a:ext cx="1780914" cy="13971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6EF3A7DD-12F4-776A-5671-0EDBBE296F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9618" y="3050608"/>
            <a:ext cx="1771859" cy="13971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a:extLst>
              <a:ext uri="{FF2B5EF4-FFF2-40B4-BE49-F238E27FC236}">
                <a16:creationId xmlns:a16="http://schemas.microsoft.com/office/drawing/2014/main" id="{34389CE1-2244-6E41-4521-0AF9C10D85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5696" y="3050608"/>
            <a:ext cx="1771859" cy="14119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B907CD-C67A-1B52-24E7-9E9782A6996E}"/>
              </a:ext>
            </a:extLst>
          </p:cNvPr>
          <p:cNvSpPr txBox="1"/>
          <p:nvPr/>
        </p:nvSpPr>
        <p:spPr>
          <a:xfrm>
            <a:off x="34219" y="4521912"/>
            <a:ext cx="9023336" cy="307777"/>
          </a:xfrm>
          <a:prstGeom prst="rect">
            <a:avLst/>
          </a:prstGeom>
          <a:noFill/>
        </p:spPr>
        <p:txBody>
          <a:bodyPr wrap="square">
            <a:spAutoFit/>
          </a:bodyPr>
          <a:lstStyle/>
          <a:p>
            <a:pPr marL="114300" lvl="0" algn="l" rtl="0">
              <a:lnSpc>
                <a:spcPct val="100000"/>
              </a:lnSpc>
              <a:spcBef>
                <a:spcPts val="0"/>
              </a:spcBef>
              <a:spcAft>
                <a:spcPts val="0"/>
              </a:spcAft>
              <a:buClr>
                <a:schemeClr val="lt1"/>
              </a:buClr>
              <a:buSzPts val="1800"/>
            </a:pPr>
            <a:r>
              <a:rPr lang="en-US" sz="1400" dirty="0">
                <a:solidFill>
                  <a:schemeClr val="accent1">
                    <a:lumMod val="60000"/>
                    <a:lumOff val="40000"/>
                  </a:schemeClr>
                </a:solidFill>
              </a:rPr>
              <a:t>Punt </a:t>
            </a:r>
            <a:r>
              <a:rPr lang="en-US" dirty="0">
                <a:solidFill>
                  <a:schemeClr val="accent1">
                    <a:lumMod val="60000"/>
                    <a:lumOff val="40000"/>
                  </a:schemeClr>
                </a:solidFill>
              </a:rPr>
              <a:t>PMF developed similarly. </a:t>
            </a:r>
            <a:r>
              <a:rPr lang="en-US" sz="1400" dirty="0">
                <a:solidFill>
                  <a:schemeClr val="accent1">
                    <a:lumMod val="60000"/>
                    <a:lumOff val="40000"/>
                  </a:schemeClr>
                </a:solidFill>
              </a:rPr>
              <a:t>Please see Appendix for Field Goal PMF development details.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6"/>
        <p:cNvGrpSpPr/>
        <p:nvPr/>
      </p:nvGrpSpPr>
      <p:grpSpPr>
        <a:xfrm>
          <a:off x="0" y="0"/>
          <a:ext cx="0" cy="0"/>
          <a:chOff x="0" y="0"/>
          <a:chExt cx="0" cy="0"/>
        </a:xfrm>
      </p:grpSpPr>
      <p:pic>
        <p:nvPicPr>
          <p:cNvPr id="297" name="Google Shape;297;p42" descr="A stadium with people in the stands&#10;&#10;Description automatically generated"/>
          <p:cNvPicPr preferRelativeResize="0"/>
          <p:nvPr/>
        </p:nvPicPr>
        <p:blipFill rotWithShape="1">
          <a:blip r:embed="rId4">
            <a:alphaModFix/>
          </a:blip>
          <a:srcRect l="13047" t="5556" r="13032" b="5547"/>
          <a:stretch/>
        </p:blipFill>
        <p:spPr>
          <a:xfrm>
            <a:off x="0" y="286125"/>
            <a:ext cx="9144002" cy="4569901"/>
          </a:xfrm>
          <a:prstGeom prst="rect">
            <a:avLst/>
          </a:prstGeom>
          <a:noFill/>
          <a:ln>
            <a:noFill/>
          </a:ln>
        </p:spPr>
      </p:pic>
      <p:sp>
        <p:nvSpPr>
          <p:cNvPr id="298" name="Google Shape;298;p42"/>
          <p:cNvSpPr txBox="1">
            <a:spLocks noGrp="1"/>
          </p:cNvSpPr>
          <p:nvPr>
            <p:ph type="ctrTitle"/>
          </p:nvPr>
        </p:nvSpPr>
        <p:spPr>
          <a:xfrm>
            <a:off x="145650" y="417950"/>
            <a:ext cx="8788038" cy="4632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90000"/>
              </a:lnSpc>
              <a:spcBef>
                <a:spcPts val="0"/>
              </a:spcBef>
              <a:spcAft>
                <a:spcPts val="0"/>
              </a:spcAft>
              <a:buClr>
                <a:srgbClr val="F2F2F2"/>
              </a:buClr>
              <a:buSzPct val="100000"/>
              <a:buFont typeface="Arial"/>
              <a:buNone/>
            </a:pPr>
            <a:r>
              <a:rPr lang="en-CA" sz="3000" b="1" dirty="0">
                <a:solidFill>
                  <a:srgbClr val="F2F2F2"/>
                </a:solidFill>
                <a:latin typeface="Arial"/>
                <a:ea typeface="Arial"/>
                <a:cs typeface="Arial"/>
                <a:sym typeface="Arial"/>
              </a:rPr>
              <a:t>Task 3: Methodology and Results - Simulation Model </a:t>
            </a:r>
            <a:endParaRPr b="1" dirty="0"/>
          </a:p>
        </p:txBody>
      </p:sp>
      <p:sp>
        <p:nvSpPr>
          <p:cNvPr id="299" name="Google Shape;299;p42"/>
          <p:cNvSpPr txBox="1">
            <a:spLocks noGrp="1"/>
          </p:cNvSpPr>
          <p:nvPr>
            <p:ph type="subTitle" idx="1"/>
          </p:nvPr>
        </p:nvSpPr>
        <p:spPr>
          <a:xfrm>
            <a:off x="234519" y="1012975"/>
            <a:ext cx="8610300" cy="3595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1500"/>
              <a:buNone/>
            </a:pPr>
            <a:r>
              <a:rPr lang="en-CA" sz="1500" dirty="0">
                <a:solidFill>
                  <a:srgbClr val="D8D8D8"/>
                </a:solidFill>
              </a:rPr>
              <a:t>Our project uses a simulation model to integrate the win probability and individual play projections to produce expected win probabilities for a given game situation across three typical decisions on a 4th down: go for it, punt, or kick a field goal.</a:t>
            </a:r>
            <a:endParaRPr sz="1500" dirty="0">
              <a:solidFill>
                <a:srgbClr val="D8D8D8"/>
              </a:solidFill>
            </a:endParaRPr>
          </a:p>
          <a:p>
            <a:pPr marL="0" lvl="0" indent="0" algn="l" rtl="0">
              <a:lnSpc>
                <a:spcPct val="90000"/>
              </a:lnSpc>
              <a:spcBef>
                <a:spcPts val="0"/>
              </a:spcBef>
              <a:spcAft>
                <a:spcPts val="0"/>
              </a:spcAft>
              <a:buClr>
                <a:schemeClr val="dk1"/>
              </a:buClr>
              <a:buSzPts val="1500"/>
              <a:buNone/>
            </a:pPr>
            <a:endParaRPr sz="1500" dirty="0">
              <a:solidFill>
                <a:srgbClr val="D8D8D8"/>
              </a:solidFill>
            </a:endParaRPr>
          </a:p>
          <a:p>
            <a:pPr marL="0" lvl="0" indent="0" algn="l" rtl="0">
              <a:lnSpc>
                <a:spcPct val="90000"/>
              </a:lnSpc>
              <a:spcBef>
                <a:spcPts val="0"/>
              </a:spcBef>
              <a:spcAft>
                <a:spcPts val="0"/>
              </a:spcAft>
              <a:buClr>
                <a:schemeClr val="dk1"/>
              </a:buClr>
              <a:buSzPts val="1500"/>
              <a:buNone/>
            </a:pPr>
            <a:r>
              <a:rPr lang="en-CA" sz="1500" dirty="0">
                <a:solidFill>
                  <a:srgbClr val="D8D8D8"/>
                </a:solidFill>
              </a:rPr>
              <a:t>The model follows this process:</a:t>
            </a:r>
            <a:endParaRPr sz="1500" dirty="0">
              <a:solidFill>
                <a:srgbClr val="D8D8D8"/>
              </a:solidFill>
            </a:endParaRPr>
          </a:p>
          <a:p>
            <a:pPr marL="457200" lvl="0" indent="-323850" algn="l" rtl="0">
              <a:lnSpc>
                <a:spcPct val="90000"/>
              </a:lnSpc>
              <a:spcBef>
                <a:spcPts val="0"/>
              </a:spcBef>
              <a:spcAft>
                <a:spcPts val="0"/>
              </a:spcAft>
              <a:buClr>
                <a:srgbClr val="D8D8D8"/>
              </a:buClr>
              <a:buSzPts val="1500"/>
              <a:buChar char="●"/>
            </a:pPr>
            <a:r>
              <a:rPr lang="en-CA" sz="1500" dirty="0">
                <a:solidFill>
                  <a:srgbClr val="D8D8D8"/>
                </a:solidFill>
              </a:rPr>
              <a:t>Beginning with a game state (down, </a:t>
            </a:r>
            <a:r>
              <a:rPr lang="en-CA" sz="1500" dirty="0" err="1">
                <a:solidFill>
                  <a:srgbClr val="D8D8D8"/>
                </a:solidFill>
              </a:rPr>
              <a:t>yardline</a:t>
            </a:r>
            <a:r>
              <a:rPr lang="en-CA" sz="1500" dirty="0">
                <a:solidFill>
                  <a:srgbClr val="D8D8D8"/>
                </a:solidFill>
              </a:rPr>
              <a:t>, yards to a first down, possessing team, etc.) determine the current win probability.</a:t>
            </a:r>
            <a:endParaRPr sz="1500" dirty="0">
              <a:solidFill>
                <a:srgbClr val="D8D8D8"/>
              </a:solidFill>
            </a:endParaRPr>
          </a:p>
          <a:p>
            <a:pPr marL="457200" lvl="0" indent="-323850" algn="l" rtl="0">
              <a:lnSpc>
                <a:spcPct val="90000"/>
              </a:lnSpc>
              <a:spcBef>
                <a:spcPts val="0"/>
              </a:spcBef>
              <a:spcAft>
                <a:spcPts val="0"/>
              </a:spcAft>
              <a:buClr>
                <a:srgbClr val="D8D8D8"/>
              </a:buClr>
              <a:buSzPts val="1500"/>
              <a:buChar char="●"/>
            </a:pPr>
            <a:r>
              <a:rPr lang="en-CA" sz="1500" dirty="0">
                <a:solidFill>
                  <a:srgbClr val="D8D8D8"/>
                </a:solidFill>
              </a:rPr>
              <a:t>Over a selected number of iterations (determined by the user) simulate the results of that many iterations if the possessing team were to go for it, punt, or kick a field goal.</a:t>
            </a:r>
            <a:endParaRPr sz="1500" dirty="0">
              <a:solidFill>
                <a:srgbClr val="D8D8D8"/>
              </a:solidFill>
            </a:endParaRPr>
          </a:p>
          <a:p>
            <a:pPr marL="457200" lvl="0" indent="-323850" algn="l" rtl="0">
              <a:lnSpc>
                <a:spcPct val="90000"/>
              </a:lnSpc>
              <a:spcBef>
                <a:spcPts val="0"/>
              </a:spcBef>
              <a:spcAft>
                <a:spcPts val="0"/>
              </a:spcAft>
              <a:buClr>
                <a:srgbClr val="D8D8D8"/>
              </a:buClr>
              <a:buSzPts val="1500"/>
              <a:buChar char="●"/>
            </a:pPr>
            <a:r>
              <a:rPr lang="en-CA" sz="1500" dirty="0">
                <a:solidFill>
                  <a:srgbClr val="D8D8D8"/>
                </a:solidFill>
              </a:rPr>
              <a:t>Based on each of those simulated plays create a new game state factoring in the result (new first down, scoring a touchdown or field goal, punting to the other team, or turning the ball over to the other team).</a:t>
            </a:r>
            <a:endParaRPr sz="1500" dirty="0">
              <a:solidFill>
                <a:srgbClr val="D8D8D8"/>
              </a:solidFill>
            </a:endParaRPr>
          </a:p>
          <a:p>
            <a:pPr marL="457200" lvl="0" indent="-323850" algn="l" rtl="0">
              <a:lnSpc>
                <a:spcPct val="90000"/>
              </a:lnSpc>
              <a:spcBef>
                <a:spcPts val="0"/>
              </a:spcBef>
              <a:spcAft>
                <a:spcPts val="0"/>
              </a:spcAft>
              <a:buClr>
                <a:srgbClr val="D8D8D8"/>
              </a:buClr>
              <a:buSzPts val="1500"/>
              <a:buChar char="●"/>
            </a:pPr>
            <a:r>
              <a:rPr lang="en-CA" sz="1500" dirty="0">
                <a:solidFill>
                  <a:srgbClr val="D8D8D8"/>
                </a:solidFill>
              </a:rPr>
              <a:t>Run the new game states through the win probability model to get an updated win probability.</a:t>
            </a:r>
            <a:endParaRPr sz="1500" dirty="0">
              <a:solidFill>
                <a:srgbClr val="D8D8D8"/>
              </a:solidFill>
            </a:endParaRPr>
          </a:p>
          <a:p>
            <a:pPr marL="457200" lvl="0" indent="-323850" algn="l" rtl="0">
              <a:lnSpc>
                <a:spcPct val="90000"/>
              </a:lnSpc>
              <a:spcBef>
                <a:spcPts val="0"/>
              </a:spcBef>
              <a:spcAft>
                <a:spcPts val="0"/>
              </a:spcAft>
              <a:buClr>
                <a:srgbClr val="D8D8D8"/>
              </a:buClr>
              <a:buSzPts val="1500"/>
              <a:buChar char="●"/>
            </a:pPr>
            <a:r>
              <a:rPr lang="en-CA" sz="1500" dirty="0">
                <a:solidFill>
                  <a:srgbClr val="D8D8D8"/>
                </a:solidFill>
              </a:rPr>
              <a:t>Average the new win probability over the selected iterations to generate an expected win probability for each potential 4th down decision (go for it, punt, or kick a field goal).</a:t>
            </a:r>
            <a:endParaRPr sz="1500" dirty="0">
              <a:solidFill>
                <a:srgbClr val="D8D8D8"/>
              </a:solidFill>
            </a:endParaRPr>
          </a:p>
          <a:p>
            <a:pPr marL="457200" lvl="0" indent="-323850" algn="l" rtl="0">
              <a:lnSpc>
                <a:spcPct val="90000"/>
              </a:lnSpc>
              <a:spcBef>
                <a:spcPts val="0"/>
              </a:spcBef>
              <a:spcAft>
                <a:spcPts val="0"/>
              </a:spcAft>
              <a:buClr>
                <a:srgbClr val="D8D8D8"/>
              </a:buClr>
              <a:buSzPts val="1500"/>
              <a:buChar char="●"/>
            </a:pPr>
            <a:r>
              <a:rPr lang="en-CA" sz="1500" dirty="0">
                <a:solidFill>
                  <a:srgbClr val="D8D8D8"/>
                </a:solidFill>
              </a:rPr>
              <a:t>Compare the initial win probability for the entered game state against the expected win probabilities of the 3 decisions to determine the best decision to make.</a:t>
            </a:r>
            <a:endParaRPr sz="1500" dirty="0">
              <a:solidFill>
                <a:srgbClr val="D8D8D8"/>
              </a:solidFill>
            </a:endParaRPr>
          </a:p>
          <a:p>
            <a:pPr marL="0" lvl="0" indent="0" algn="l" rtl="0">
              <a:lnSpc>
                <a:spcPct val="90000"/>
              </a:lnSpc>
              <a:spcBef>
                <a:spcPts val="0"/>
              </a:spcBef>
              <a:spcAft>
                <a:spcPts val="0"/>
              </a:spcAft>
              <a:buClr>
                <a:schemeClr val="dk1"/>
              </a:buClr>
              <a:buSzPts val="1500"/>
              <a:buNone/>
            </a:pPr>
            <a:endParaRPr sz="1500" dirty="0">
              <a:solidFill>
                <a:srgbClr val="D8D8D8"/>
              </a:solidFill>
            </a:endParaRPr>
          </a:p>
          <a:p>
            <a:pPr marL="0" lvl="0" indent="0" algn="l" rtl="0">
              <a:lnSpc>
                <a:spcPct val="90000"/>
              </a:lnSpc>
              <a:spcBef>
                <a:spcPts val="0"/>
              </a:spcBef>
              <a:spcAft>
                <a:spcPts val="0"/>
              </a:spcAft>
              <a:buClr>
                <a:schemeClr val="dk1"/>
              </a:buClr>
              <a:buSzPts val="1500"/>
              <a:buNone/>
            </a:pPr>
            <a:endParaRPr sz="1500" dirty="0">
              <a:solidFill>
                <a:srgbClr val="D8D8D8"/>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42" descr="A stadium with people in the stands&#10;&#10;Description automatically generated"/>
          <p:cNvPicPr preferRelativeResize="0"/>
          <p:nvPr/>
        </p:nvPicPr>
        <p:blipFill rotWithShape="1">
          <a:blip r:embed="rId3">
            <a:alphaModFix/>
          </a:blip>
          <a:srcRect l="13047" t="5556" r="13032" b="5547"/>
          <a:stretch/>
        </p:blipFill>
        <p:spPr>
          <a:xfrm>
            <a:off x="0" y="286125"/>
            <a:ext cx="9144002" cy="4569901"/>
          </a:xfrm>
          <a:prstGeom prst="rect">
            <a:avLst/>
          </a:prstGeom>
          <a:noFill/>
          <a:ln>
            <a:noFill/>
          </a:ln>
        </p:spPr>
      </p:pic>
      <p:sp>
        <p:nvSpPr>
          <p:cNvPr id="298" name="Google Shape;298;p42"/>
          <p:cNvSpPr txBox="1">
            <a:spLocks noGrp="1"/>
          </p:cNvSpPr>
          <p:nvPr>
            <p:ph type="ctrTitle"/>
          </p:nvPr>
        </p:nvSpPr>
        <p:spPr>
          <a:xfrm>
            <a:off x="145650" y="417950"/>
            <a:ext cx="8788038" cy="4632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90000"/>
              </a:lnSpc>
              <a:spcBef>
                <a:spcPts val="0"/>
              </a:spcBef>
              <a:spcAft>
                <a:spcPts val="0"/>
              </a:spcAft>
              <a:buClr>
                <a:srgbClr val="F2F2F2"/>
              </a:buClr>
              <a:buSzPct val="100000"/>
              <a:buFont typeface="Arial"/>
              <a:buNone/>
            </a:pPr>
            <a:r>
              <a:rPr lang="en-CA" sz="3000" b="1" dirty="0">
                <a:solidFill>
                  <a:srgbClr val="F2F2F2"/>
                </a:solidFill>
                <a:latin typeface="Arial"/>
                <a:ea typeface="Arial"/>
                <a:cs typeface="Arial"/>
                <a:sym typeface="Arial"/>
              </a:rPr>
              <a:t>Task 3: Methodology and Results - Simulation Model </a:t>
            </a:r>
            <a:endParaRPr b="1" dirty="0"/>
          </a:p>
        </p:txBody>
      </p:sp>
      <p:sp>
        <p:nvSpPr>
          <p:cNvPr id="299" name="Google Shape;299;p42"/>
          <p:cNvSpPr txBox="1">
            <a:spLocks noGrp="1"/>
          </p:cNvSpPr>
          <p:nvPr>
            <p:ph type="subTitle" idx="1"/>
          </p:nvPr>
        </p:nvSpPr>
        <p:spPr>
          <a:xfrm>
            <a:off x="243663" y="930679"/>
            <a:ext cx="8610300" cy="1099289"/>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1500"/>
              <a:buNone/>
            </a:pPr>
            <a:r>
              <a:rPr lang="en-US" sz="1500" dirty="0">
                <a:solidFill>
                  <a:srgbClr val="D8D8D8"/>
                </a:solidFill>
              </a:rPr>
              <a:t>Simulation process involves</a:t>
            </a:r>
            <a:r>
              <a:rPr lang="en-CA" sz="1500" dirty="0">
                <a:solidFill>
                  <a:srgbClr val="D8D8D8"/>
                </a:solidFill>
              </a:rPr>
              <a:t>:</a:t>
            </a:r>
            <a:endParaRPr sz="1500" dirty="0">
              <a:solidFill>
                <a:srgbClr val="D8D8D8"/>
              </a:solidFill>
            </a:endParaRPr>
          </a:p>
          <a:p>
            <a:pPr marL="457200" lvl="0" indent="-323850" algn="l" rtl="0">
              <a:lnSpc>
                <a:spcPct val="90000"/>
              </a:lnSpc>
              <a:spcBef>
                <a:spcPts val="0"/>
              </a:spcBef>
              <a:spcAft>
                <a:spcPts val="0"/>
              </a:spcAft>
              <a:buClr>
                <a:srgbClr val="D8D8D8"/>
              </a:buClr>
              <a:buSzPts val="1500"/>
              <a:buChar char="●"/>
            </a:pPr>
            <a:r>
              <a:rPr lang="en-CA" sz="1500" dirty="0">
                <a:solidFill>
                  <a:srgbClr val="D8D8D8"/>
                </a:solidFill>
              </a:rPr>
              <a:t>Selecting the relevant PMF for a play’s game state</a:t>
            </a:r>
          </a:p>
          <a:p>
            <a:pPr marL="457200" lvl="0" indent="-323850" algn="l" rtl="0">
              <a:lnSpc>
                <a:spcPct val="90000"/>
              </a:lnSpc>
              <a:spcBef>
                <a:spcPts val="0"/>
              </a:spcBef>
              <a:spcAft>
                <a:spcPts val="0"/>
              </a:spcAft>
              <a:buClr>
                <a:srgbClr val="D8D8D8"/>
              </a:buClr>
              <a:buSzPts val="1500"/>
              <a:buChar char="●"/>
            </a:pPr>
            <a:r>
              <a:rPr lang="en-CA" sz="1500" dirty="0">
                <a:solidFill>
                  <a:srgbClr val="D8D8D8"/>
                </a:solidFill>
              </a:rPr>
              <a:t>Converting the PMF into a CDF</a:t>
            </a:r>
          </a:p>
          <a:p>
            <a:pPr marL="457200" lvl="0" indent="-323850" algn="l" rtl="0">
              <a:lnSpc>
                <a:spcPct val="90000"/>
              </a:lnSpc>
              <a:spcBef>
                <a:spcPts val="0"/>
              </a:spcBef>
              <a:spcAft>
                <a:spcPts val="0"/>
              </a:spcAft>
              <a:buClr>
                <a:srgbClr val="D8D8D8"/>
              </a:buClr>
              <a:buSzPts val="1500"/>
              <a:buChar char="●"/>
            </a:pPr>
            <a:r>
              <a:rPr lang="en-CA" sz="1500" dirty="0">
                <a:solidFill>
                  <a:srgbClr val="D8D8D8"/>
                </a:solidFill>
              </a:rPr>
              <a:t>Generating a random number between 0 and 1</a:t>
            </a:r>
          </a:p>
          <a:p>
            <a:pPr marL="457200" lvl="0" indent="-323850" algn="l" rtl="0">
              <a:lnSpc>
                <a:spcPct val="90000"/>
              </a:lnSpc>
              <a:spcBef>
                <a:spcPts val="0"/>
              </a:spcBef>
              <a:spcAft>
                <a:spcPts val="0"/>
              </a:spcAft>
              <a:buClr>
                <a:srgbClr val="D8D8D8"/>
              </a:buClr>
              <a:buSzPts val="1500"/>
              <a:buChar char="●"/>
            </a:pPr>
            <a:r>
              <a:rPr lang="en-CA" sz="1500" dirty="0">
                <a:solidFill>
                  <a:srgbClr val="D8D8D8"/>
                </a:solidFill>
              </a:rPr>
              <a:t>Using inverse transform to find the appropriate yards gained from the PMFs</a:t>
            </a:r>
          </a:p>
        </p:txBody>
      </p:sp>
      <p:sp>
        <p:nvSpPr>
          <p:cNvPr id="2" name="Google Shape;299;p42">
            <a:extLst>
              <a:ext uri="{FF2B5EF4-FFF2-40B4-BE49-F238E27FC236}">
                <a16:creationId xmlns:a16="http://schemas.microsoft.com/office/drawing/2014/main" id="{4F664552-3EF5-2F5E-96F8-1BF1AEE0B7E9}"/>
              </a:ext>
            </a:extLst>
          </p:cNvPr>
          <p:cNvSpPr txBox="1">
            <a:spLocks/>
          </p:cNvSpPr>
          <p:nvPr/>
        </p:nvSpPr>
        <p:spPr>
          <a:xfrm>
            <a:off x="234519" y="2039112"/>
            <a:ext cx="8610300" cy="637805"/>
          </a:xfrm>
          <a:prstGeom prst="rect">
            <a:avLst/>
          </a:prstGeom>
          <a:noFill/>
          <a:ln>
            <a:noFill/>
          </a:ln>
        </p:spPr>
        <p:txBody>
          <a:bodyPr spcFirstLastPara="1" wrap="square" lIns="68575" tIns="34275" rIns="68575" bIns="34275" anchor="t" anchorCtr="0">
            <a:normAutofit fontScale="92500" lnSpcReduction="10000"/>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l">
              <a:spcBef>
                <a:spcPts val="0"/>
              </a:spcBef>
              <a:buSzPts val="1500"/>
            </a:pPr>
            <a:r>
              <a:rPr lang="en-US" sz="1600" dirty="0">
                <a:solidFill>
                  <a:srgbClr val="D8D8D8"/>
                </a:solidFill>
              </a:rPr>
              <a:t>Simulation model validation:</a:t>
            </a:r>
          </a:p>
          <a:p>
            <a:pPr indent="-323850" algn="l">
              <a:spcBef>
                <a:spcPts val="0"/>
              </a:spcBef>
              <a:buClr>
                <a:srgbClr val="D8D8D8"/>
              </a:buClr>
              <a:buSzPts val="1500"/>
              <a:buFont typeface="Arial"/>
              <a:buChar char="●"/>
            </a:pPr>
            <a:r>
              <a:rPr lang="en-US" sz="1600" dirty="0">
                <a:solidFill>
                  <a:srgbClr val="D8D8D8"/>
                </a:solidFill>
              </a:rPr>
              <a:t>Verified that the simulation model was able to re-create the given PMF input model</a:t>
            </a:r>
          </a:p>
          <a:p>
            <a:pPr indent="-323850" algn="l">
              <a:spcBef>
                <a:spcPts val="0"/>
              </a:spcBef>
              <a:buClr>
                <a:srgbClr val="D8D8D8"/>
              </a:buClr>
              <a:buSzPts val="1500"/>
              <a:buFont typeface="Arial"/>
              <a:buChar char="●"/>
            </a:pPr>
            <a:r>
              <a:rPr lang="en-US" sz="1600" dirty="0">
                <a:solidFill>
                  <a:srgbClr val="D8D8D8"/>
                </a:solidFill>
              </a:rPr>
              <a:t>As shown below, 10,000 simulations almost perfectly re-creates the PMF</a:t>
            </a:r>
          </a:p>
        </p:txBody>
      </p:sp>
      <p:pic>
        <p:nvPicPr>
          <p:cNvPr id="5122" name="Picture 2">
            <a:extLst>
              <a:ext uri="{FF2B5EF4-FFF2-40B4-BE49-F238E27FC236}">
                <a16:creationId xmlns:a16="http://schemas.microsoft.com/office/drawing/2014/main" id="{D60081B6-0B3B-AF31-2EB4-B65EA00160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808" y="3143274"/>
            <a:ext cx="1948097" cy="152828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EE8C440-9B81-6881-D9C1-0F61C0AB63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1279" y="3174447"/>
            <a:ext cx="1948097" cy="14971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9142CD55-0FA2-9290-44AF-AFB7127C93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767" y="3174447"/>
            <a:ext cx="1993841" cy="149711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053B9FF4-DB95-BD6C-6E44-1225121A20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1972" y="3191202"/>
            <a:ext cx="2017220" cy="148036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66;p38">
            <a:extLst>
              <a:ext uri="{FF2B5EF4-FFF2-40B4-BE49-F238E27FC236}">
                <a16:creationId xmlns:a16="http://schemas.microsoft.com/office/drawing/2014/main" id="{5D4D2BFE-F887-7702-F7FC-656C93A3EFE3}"/>
              </a:ext>
            </a:extLst>
          </p:cNvPr>
          <p:cNvSpPr txBox="1"/>
          <p:nvPr/>
        </p:nvSpPr>
        <p:spPr>
          <a:xfrm>
            <a:off x="234519" y="2824806"/>
            <a:ext cx="1988386" cy="34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1200" dirty="0">
                <a:solidFill>
                  <a:schemeClr val="lt1"/>
                </a:solidFill>
                <a:latin typeface="Calibri"/>
                <a:ea typeface="Calibri"/>
                <a:cs typeface="Calibri"/>
                <a:sym typeface="Calibri"/>
              </a:rPr>
              <a:t>Original PMF</a:t>
            </a:r>
            <a:endParaRPr sz="1200" dirty="0">
              <a:solidFill>
                <a:schemeClr val="lt1"/>
              </a:solidFill>
              <a:latin typeface="Calibri"/>
              <a:ea typeface="Calibri"/>
              <a:cs typeface="Calibri"/>
              <a:sym typeface="Calibri"/>
            </a:endParaRPr>
          </a:p>
        </p:txBody>
      </p:sp>
      <p:sp>
        <p:nvSpPr>
          <p:cNvPr id="4" name="Google Shape;266;p38">
            <a:extLst>
              <a:ext uri="{FF2B5EF4-FFF2-40B4-BE49-F238E27FC236}">
                <a16:creationId xmlns:a16="http://schemas.microsoft.com/office/drawing/2014/main" id="{ABB2C65F-8F44-C711-5F6D-8C51B5D5DA2F}"/>
              </a:ext>
            </a:extLst>
          </p:cNvPr>
          <p:cNvSpPr txBox="1"/>
          <p:nvPr/>
        </p:nvSpPr>
        <p:spPr>
          <a:xfrm>
            <a:off x="2737450" y="2824806"/>
            <a:ext cx="1988386" cy="34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1200" dirty="0">
                <a:solidFill>
                  <a:schemeClr val="lt1"/>
                </a:solidFill>
                <a:latin typeface="Calibri"/>
                <a:ea typeface="Calibri"/>
                <a:cs typeface="Calibri"/>
                <a:sym typeface="Calibri"/>
              </a:rPr>
              <a:t>100 Simulations</a:t>
            </a:r>
            <a:endParaRPr sz="1200" dirty="0">
              <a:solidFill>
                <a:schemeClr val="lt1"/>
              </a:solidFill>
              <a:latin typeface="Calibri"/>
              <a:ea typeface="Calibri"/>
              <a:cs typeface="Calibri"/>
              <a:sym typeface="Calibri"/>
            </a:endParaRPr>
          </a:p>
        </p:txBody>
      </p:sp>
      <p:sp>
        <p:nvSpPr>
          <p:cNvPr id="5" name="Google Shape;266;p38">
            <a:extLst>
              <a:ext uri="{FF2B5EF4-FFF2-40B4-BE49-F238E27FC236}">
                <a16:creationId xmlns:a16="http://schemas.microsoft.com/office/drawing/2014/main" id="{2BF785A6-E584-DB14-61CA-B264351BD7D0}"/>
              </a:ext>
            </a:extLst>
          </p:cNvPr>
          <p:cNvSpPr txBox="1"/>
          <p:nvPr/>
        </p:nvSpPr>
        <p:spPr>
          <a:xfrm>
            <a:off x="6856433" y="2805885"/>
            <a:ext cx="1988386" cy="34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1200" dirty="0">
                <a:solidFill>
                  <a:schemeClr val="lt1"/>
                </a:solidFill>
                <a:latin typeface="Calibri"/>
                <a:ea typeface="Calibri"/>
                <a:cs typeface="Calibri"/>
                <a:sym typeface="Calibri"/>
              </a:rPr>
              <a:t>10,000 Simulations</a:t>
            </a:r>
            <a:endParaRPr sz="1200" dirty="0">
              <a:solidFill>
                <a:schemeClr val="lt1"/>
              </a:solidFill>
              <a:latin typeface="Calibri"/>
              <a:ea typeface="Calibri"/>
              <a:cs typeface="Calibri"/>
              <a:sym typeface="Calibri"/>
            </a:endParaRPr>
          </a:p>
        </p:txBody>
      </p:sp>
      <p:sp>
        <p:nvSpPr>
          <p:cNvPr id="6" name="Google Shape;266;p38">
            <a:extLst>
              <a:ext uri="{FF2B5EF4-FFF2-40B4-BE49-F238E27FC236}">
                <a16:creationId xmlns:a16="http://schemas.microsoft.com/office/drawing/2014/main" id="{8E97DA73-17CD-7F2C-88A6-030A2B9A2D4A}"/>
              </a:ext>
            </a:extLst>
          </p:cNvPr>
          <p:cNvSpPr txBox="1"/>
          <p:nvPr/>
        </p:nvSpPr>
        <p:spPr>
          <a:xfrm>
            <a:off x="4787767" y="2809698"/>
            <a:ext cx="1988386" cy="34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1200" dirty="0">
                <a:solidFill>
                  <a:schemeClr val="lt1"/>
                </a:solidFill>
                <a:latin typeface="Calibri"/>
                <a:ea typeface="Calibri"/>
                <a:cs typeface="Calibri"/>
                <a:sym typeface="Calibri"/>
              </a:rPr>
              <a:t>1,000 Simulations</a:t>
            </a:r>
            <a:endParaRPr sz="12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535471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descr="A stadium with people in the stands&#10;&#10;Description automatically generated"/>
          <p:cNvPicPr preferRelativeResize="0"/>
          <p:nvPr/>
        </p:nvPicPr>
        <p:blipFill rotWithShape="1">
          <a:blip r:embed="rId3">
            <a:alphaModFix/>
          </a:blip>
          <a:srcRect l="13047" t="5556" r="13032" b="5547"/>
          <a:stretch/>
        </p:blipFill>
        <p:spPr>
          <a:xfrm>
            <a:off x="0" y="286800"/>
            <a:ext cx="9144000" cy="4569901"/>
          </a:xfrm>
          <a:prstGeom prst="rect">
            <a:avLst/>
          </a:prstGeom>
          <a:noFill/>
          <a:ln>
            <a:noFill/>
          </a:ln>
        </p:spPr>
      </p:pic>
      <p:sp>
        <p:nvSpPr>
          <p:cNvPr id="185" name="Google Shape;185;p30"/>
          <p:cNvSpPr txBox="1">
            <a:spLocks noGrp="1"/>
          </p:cNvSpPr>
          <p:nvPr>
            <p:ph type="ctrTitle"/>
          </p:nvPr>
        </p:nvSpPr>
        <p:spPr>
          <a:xfrm>
            <a:off x="145648" y="417950"/>
            <a:ext cx="8550295" cy="4632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F2F2F2"/>
              </a:buClr>
              <a:buSzPct val="100000"/>
              <a:buFont typeface="Arial"/>
              <a:buNone/>
            </a:pPr>
            <a:r>
              <a:rPr lang="en-CA" sz="2400" b="1" dirty="0">
                <a:solidFill>
                  <a:srgbClr val="F2F2F2"/>
                </a:solidFill>
                <a:latin typeface="Arial"/>
                <a:ea typeface="Arial"/>
                <a:cs typeface="Arial"/>
                <a:sym typeface="Arial"/>
              </a:rPr>
              <a:t>Analysis and Results - Overall Project</a:t>
            </a:r>
            <a:endParaRPr sz="2400" b="1" dirty="0"/>
          </a:p>
        </p:txBody>
      </p:sp>
      <p:sp>
        <p:nvSpPr>
          <p:cNvPr id="186" name="Google Shape;186;p30"/>
          <p:cNvSpPr txBox="1">
            <a:spLocks noGrp="1"/>
          </p:cNvSpPr>
          <p:nvPr>
            <p:ph type="subTitle" idx="1"/>
          </p:nvPr>
        </p:nvSpPr>
        <p:spPr>
          <a:xfrm>
            <a:off x="231105" y="1109246"/>
            <a:ext cx="5529615" cy="3529200"/>
          </a:xfrm>
          <a:prstGeom prst="rect">
            <a:avLst/>
          </a:prstGeom>
          <a:noFill/>
          <a:ln>
            <a:noFill/>
          </a:ln>
        </p:spPr>
        <p:txBody>
          <a:bodyPr spcFirstLastPara="1" wrap="square" lIns="68575" tIns="34275" rIns="68575" bIns="34275" anchor="t" anchorCtr="0">
            <a:normAutofit/>
          </a:bodyPr>
          <a:lstStyle/>
          <a:p>
            <a:pPr marL="457200" lvl="0" indent="-323850" algn="l" rtl="0">
              <a:lnSpc>
                <a:spcPct val="90000"/>
              </a:lnSpc>
              <a:spcBef>
                <a:spcPts val="0"/>
              </a:spcBef>
              <a:spcAft>
                <a:spcPts val="0"/>
              </a:spcAft>
              <a:buClr>
                <a:srgbClr val="D8D8D8"/>
              </a:buClr>
              <a:buSzPts val="1500"/>
              <a:buChar char="●"/>
            </a:pPr>
            <a:r>
              <a:rPr lang="en-CA" sz="1600" dirty="0">
                <a:solidFill>
                  <a:srgbClr val="D8D8D8"/>
                </a:solidFill>
              </a:rPr>
              <a:t>Analyzed 3,605 fourth down plays in the 2023 season. </a:t>
            </a:r>
          </a:p>
          <a:p>
            <a:pPr marL="457200" lvl="0" indent="-323850" algn="l" rtl="0">
              <a:lnSpc>
                <a:spcPct val="90000"/>
              </a:lnSpc>
              <a:spcBef>
                <a:spcPts val="0"/>
              </a:spcBef>
              <a:spcAft>
                <a:spcPts val="0"/>
              </a:spcAft>
              <a:buClr>
                <a:srgbClr val="D8D8D8"/>
              </a:buClr>
              <a:buSzPts val="1500"/>
              <a:buChar char="●"/>
            </a:pPr>
            <a:r>
              <a:rPr lang="en-CA" sz="1600" dirty="0">
                <a:solidFill>
                  <a:srgbClr val="D8D8D8"/>
                </a:solidFill>
              </a:rPr>
              <a:t>These 3,605 plays consisted of all fourth down plays in the season after filtering out edge cases that win probability model either could not handle or handled poorly.</a:t>
            </a:r>
          </a:p>
          <a:p>
            <a:pPr lvl="1" indent="-323850" algn="l">
              <a:spcBef>
                <a:spcPts val="0"/>
              </a:spcBef>
              <a:buClr>
                <a:srgbClr val="D8D8D8"/>
              </a:buClr>
              <a:buChar char="●"/>
            </a:pPr>
            <a:r>
              <a:rPr lang="en-CA" sz="1600" dirty="0">
                <a:solidFill>
                  <a:srgbClr val="D8D8D8"/>
                </a:solidFill>
              </a:rPr>
              <a:t>Plays under two minutes in either half</a:t>
            </a:r>
          </a:p>
          <a:p>
            <a:pPr lvl="1" indent="-323850" algn="l">
              <a:spcBef>
                <a:spcPts val="0"/>
              </a:spcBef>
              <a:buClr>
                <a:srgbClr val="D8D8D8"/>
              </a:buClr>
              <a:buChar char="●"/>
            </a:pPr>
            <a:r>
              <a:rPr lang="en-CA" sz="1600" dirty="0">
                <a:solidFill>
                  <a:srgbClr val="D8D8D8"/>
                </a:solidFill>
              </a:rPr>
              <a:t>Overtime plays</a:t>
            </a:r>
          </a:p>
          <a:p>
            <a:pPr lvl="1" indent="-323850" algn="l">
              <a:spcBef>
                <a:spcPts val="0"/>
              </a:spcBef>
              <a:buClr>
                <a:srgbClr val="D8D8D8"/>
              </a:buClr>
              <a:buChar char="●"/>
            </a:pPr>
            <a:r>
              <a:rPr lang="en-CA" sz="1600" dirty="0">
                <a:solidFill>
                  <a:srgbClr val="D8D8D8"/>
                </a:solidFill>
              </a:rPr>
              <a:t>Play types that were not run, pass, field goal, or punt</a:t>
            </a:r>
          </a:p>
          <a:p>
            <a:pPr indent="-323850" algn="l">
              <a:spcBef>
                <a:spcPts val="0"/>
              </a:spcBef>
              <a:buClr>
                <a:srgbClr val="D8D8D8"/>
              </a:buClr>
              <a:buChar char="●"/>
            </a:pPr>
            <a:r>
              <a:rPr lang="en-CA" sz="1600" dirty="0">
                <a:solidFill>
                  <a:srgbClr val="D8D8D8"/>
                </a:solidFill>
              </a:rPr>
              <a:t>Analysis for each play included:</a:t>
            </a:r>
          </a:p>
          <a:p>
            <a:pPr lvl="1" indent="-323850" algn="l">
              <a:spcBef>
                <a:spcPts val="0"/>
              </a:spcBef>
              <a:buClr>
                <a:srgbClr val="D8D8D8"/>
              </a:buClr>
              <a:buChar char="●"/>
            </a:pPr>
            <a:r>
              <a:rPr lang="en-CA" sz="1600" dirty="0">
                <a:solidFill>
                  <a:srgbClr val="D8D8D8"/>
                </a:solidFill>
              </a:rPr>
              <a:t>Calculation of win probability at the start of the play</a:t>
            </a:r>
          </a:p>
          <a:p>
            <a:pPr lvl="1" indent="-323850" algn="l">
              <a:spcBef>
                <a:spcPts val="0"/>
              </a:spcBef>
              <a:buClr>
                <a:srgbClr val="D8D8D8"/>
              </a:buClr>
              <a:buChar char="●"/>
            </a:pPr>
            <a:r>
              <a:rPr lang="en-CA" sz="1600" dirty="0">
                <a:solidFill>
                  <a:srgbClr val="D8D8D8"/>
                </a:solidFill>
              </a:rPr>
              <a:t>Calculation of win probabilities for go for it, field goal, and punt using PMFs and simulation model described earlier</a:t>
            </a:r>
          </a:p>
          <a:p>
            <a:pPr lvl="1" indent="-323850" algn="l">
              <a:spcBef>
                <a:spcPts val="0"/>
              </a:spcBef>
              <a:buClr>
                <a:srgbClr val="D8D8D8"/>
              </a:buClr>
              <a:buChar char="●"/>
            </a:pPr>
            <a:r>
              <a:rPr lang="en-CA" sz="1600" dirty="0">
                <a:solidFill>
                  <a:srgbClr val="D8D8D8"/>
                </a:solidFill>
              </a:rPr>
              <a:t>Calculation of optimal decision based on win probabilities described above </a:t>
            </a:r>
          </a:p>
          <a:p>
            <a:pPr lvl="1" indent="-323850" algn="l">
              <a:spcBef>
                <a:spcPts val="0"/>
              </a:spcBef>
              <a:buClr>
                <a:srgbClr val="D8D8D8"/>
              </a:buClr>
              <a:buChar char="●"/>
            </a:pPr>
            <a:r>
              <a:rPr lang="en-CA" sz="1600" dirty="0">
                <a:solidFill>
                  <a:srgbClr val="D8D8D8"/>
                </a:solidFill>
              </a:rPr>
              <a:t>Offensive team and the actual decision</a:t>
            </a:r>
          </a:p>
          <a:p>
            <a:pPr indent="-323850" algn="l">
              <a:spcBef>
                <a:spcPts val="0"/>
              </a:spcBef>
              <a:buClr>
                <a:srgbClr val="D8D8D8"/>
              </a:buClr>
              <a:buChar char="●"/>
            </a:pPr>
            <a:endParaRPr lang="en-CA" dirty="0">
              <a:solidFill>
                <a:srgbClr val="D8D8D8"/>
              </a:solidFill>
            </a:endParaRPr>
          </a:p>
        </p:txBody>
      </p:sp>
      <p:pic>
        <p:nvPicPr>
          <p:cNvPr id="3" name="Picture 2">
            <a:extLst>
              <a:ext uri="{FF2B5EF4-FFF2-40B4-BE49-F238E27FC236}">
                <a16:creationId xmlns:a16="http://schemas.microsoft.com/office/drawing/2014/main" id="{50868E19-266B-89DA-46EB-28ECFAAF558E}"/>
              </a:ext>
            </a:extLst>
          </p:cNvPr>
          <p:cNvPicPr>
            <a:picLocks noChangeAspect="1"/>
          </p:cNvPicPr>
          <p:nvPr/>
        </p:nvPicPr>
        <p:blipFill>
          <a:blip r:embed="rId4"/>
          <a:stretch>
            <a:fillRect/>
          </a:stretch>
        </p:blipFill>
        <p:spPr>
          <a:xfrm>
            <a:off x="5991825" y="1594334"/>
            <a:ext cx="2847796" cy="2072132"/>
          </a:xfrm>
          <a:prstGeom prst="rect">
            <a:avLst/>
          </a:prstGeom>
        </p:spPr>
      </p:pic>
      <p:sp>
        <p:nvSpPr>
          <p:cNvPr id="4" name="Google Shape;266;p38">
            <a:extLst>
              <a:ext uri="{FF2B5EF4-FFF2-40B4-BE49-F238E27FC236}">
                <a16:creationId xmlns:a16="http://schemas.microsoft.com/office/drawing/2014/main" id="{D575A392-C0F5-DB4B-07FB-0ED0BB4DB3A4}"/>
              </a:ext>
            </a:extLst>
          </p:cNvPr>
          <p:cNvSpPr txBox="1"/>
          <p:nvPr/>
        </p:nvSpPr>
        <p:spPr>
          <a:xfrm>
            <a:off x="5991825" y="1012300"/>
            <a:ext cx="2847796" cy="58203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1200" b="1" dirty="0">
                <a:solidFill>
                  <a:schemeClr val="lt1"/>
                </a:solidFill>
                <a:latin typeface="Calibri"/>
                <a:ea typeface="Calibri"/>
                <a:cs typeface="Calibri"/>
                <a:sym typeface="Calibri"/>
              </a:rPr>
              <a:t>Output Data for 1 of the </a:t>
            </a:r>
          </a:p>
          <a:p>
            <a:pPr marL="0" lvl="0" indent="0" algn="ctr" rtl="0">
              <a:spcBef>
                <a:spcPts val="0"/>
              </a:spcBef>
              <a:spcAft>
                <a:spcPts val="0"/>
              </a:spcAft>
              <a:buNone/>
            </a:pPr>
            <a:r>
              <a:rPr lang="en-CA" sz="1200" b="1" dirty="0">
                <a:solidFill>
                  <a:schemeClr val="lt1"/>
                </a:solidFill>
                <a:latin typeface="Calibri"/>
                <a:ea typeface="Calibri"/>
                <a:cs typeface="Calibri"/>
                <a:sym typeface="Calibri"/>
              </a:rPr>
              <a:t>Analyzed 3,605 Plays</a:t>
            </a:r>
            <a:endParaRPr sz="1200" b="1"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02093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3"/>
        <p:cNvGrpSpPr/>
        <p:nvPr/>
      </p:nvGrpSpPr>
      <p:grpSpPr>
        <a:xfrm>
          <a:off x="0" y="0"/>
          <a:ext cx="0" cy="0"/>
          <a:chOff x="0" y="0"/>
          <a:chExt cx="0" cy="0"/>
        </a:xfrm>
      </p:grpSpPr>
      <p:pic>
        <p:nvPicPr>
          <p:cNvPr id="304" name="Google Shape;304;p43" descr="A stadium with people in the stands&#10;&#10;Description automatically generated"/>
          <p:cNvPicPr preferRelativeResize="0"/>
          <p:nvPr/>
        </p:nvPicPr>
        <p:blipFill rotWithShape="1">
          <a:blip r:embed="rId4">
            <a:alphaModFix/>
          </a:blip>
          <a:srcRect l="13047" t="5556" r="13032" b="5547"/>
          <a:stretch/>
        </p:blipFill>
        <p:spPr>
          <a:xfrm>
            <a:off x="0" y="286125"/>
            <a:ext cx="9144002" cy="4569901"/>
          </a:xfrm>
          <a:prstGeom prst="rect">
            <a:avLst/>
          </a:prstGeom>
          <a:noFill/>
          <a:ln>
            <a:noFill/>
          </a:ln>
        </p:spPr>
      </p:pic>
      <p:sp>
        <p:nvSpPr>
          <p:cNvPr id="305" name="Google Shape;305;p43"/>
          <p:cNvSpPr txBox="1">
            <a:spLocks noGrp="1"/>
          </p:cNvSpPr>
          <p:nvPr>
            <p:ph type="ctrTitle"/>
          </p:nvPr>
        </p:nvSpPr>
        <p:spPr>
          <a:xfrm>
            <a:off x="145650" y="417950"/>
            <a:ext cx="6909300" cy="463200"/>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rgbClr val="F2F2F2"/>
              </a:buClr>
              <a:buSzPct val="100000"/>
              <a:buFont typeface="Arial"/>
              <a:buNone/>
            </a:pPr>
            <a:r>
              <a:rPr lang="en-CA" sz="3000" b="1">
                <a:solidFill>
                  <a:srgbClr val="F2F2F2"/>
                </a:solidFill>
                <a:latin typeface="Arial"/>
                <a:ea typeface="Arial"/>
                <a:cs typeface="Arial"/>
                <a:sym typeface="Arial"/>
              </a:rPr>
              <a:t>Model Scenario Analysis &amp; Base Stats</a:t>
            </a:r>
            <a:endParaRPr b="1"/>
          </a:p>
        </p:txBody>
      </p:sp>
      <p:pic>
        <p:nvPicPr>
          <p:cNvPr id="306" name="Google Shape;306;p43"/>
          <p:cNvPicPr preferRelativeResize="0"/>
          <p:nvPr/>
        </p:nvPicPr>
        <p:blipFill>
          <a:blip r:embed="rId5">
            <a:alphaModFix/>
          </a:blip>
          <a:stretch>
            <a:fillRect/>
          </a:stretch>
        </p:blipFill>
        <p:spPr>
          <a:xfrm>
            <a:off x="507617" y="1157675"/>
            <a:ext cx="4193370" cy="3315867"/>
          </a:xfrm>
          <a:prstGeom prst="rect">
            <a:avLst/>
          </a:prstGeom>
          <a:noFill/>
          <a:ln>
            <a:noFill/>
          </a:ln>
        </p:spPr>
      </p:pic>
      <p:sp>
        <p:nvSpPr>
          <p:cNvPr id="307" name="Google Shape;307;p43"/>
          <p:cNvSpPr txBox="1"/>
          <p:nvPr/>
        </p:nvSpPr>
        <p:spPr>
          <a:xfrm>
            <a:off x="5208604" y="1009524"/>
            <a:ext cx="3757299" cy="3716026"/>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lt1"/>
              </a:buClr>
              <a:buSzPts val="1400"/>
              <a:buFont typeface="Calibri"/>
              <a:buChar char="●"/>
            </a:pPr>
            <a:r>
              <a:rPr lang="en-CA" dirty="0">
                <a:solidFill>
                  <a:schemeClr val="accent1">
                    <a:lumMod val="60000"/>
                    <a:lumOff val="40000"/>
                  </a:schemeClr>
                </a:solidFill>
                <a:latin typeface="Calibri"/>
                <a:ea typeface="Calibri"/>
                <a:cs typeface="Calibri"/>
                <a:sym typeface="Calibri"/>
              </a:rPr>
              <a:t>Hypothesis was supported</a:t>
            </a:r>
          </a:p>
          <a:p>
            <a:pPr marL="457200" lvl="0" indent="-317500" algn="l" rtl="0">
              <a:lnSpc>
                <a:spcPct val="115000"/>
              </a:lnSpc>
              <a:spcBef>
                <a:spcPts val="0"/>
              </a:spcBef>
              <a:spcAft>
                <a:spcPts val="0"/>
              </a:spcAft>
              <a:buClr>
                <a:schemeClr val="lt1"/>
              </a:buClr>
              <a:buSzPts val="1400"/>
              <a:buFont typeface="Calibri"/>
              <a:buChar char="●"/>
            </a:pPr>
            <a:r>
              <a:rPr lang="en-CA" dirty="0">
                <a:solidFill>
                  <a:schemeClr val="lt1"/>
                </a:solidFill>
                <a:latin typeface="Calibri"/>
                <a:ea typeface="Calibri"/>
                <a:cs typeface="Calibri"/>
                <a:sym typeface="Calibri"/>
              </a:rPr>
              <a:t>Teams are less aggressive in real-life compared to what our model suggests based on the higher likelihood of success if teams did “go for it” on fourth down.</a:t>
            </a:r>
            <a:endParaRPr dirty="0">
              <a:solidFill>
                <a:schemeClr val="lt1"/>
              </a:solidFill>
              <a:latin typeface="Calibri"/>
              <a:ea typeface="Calibri"/>
              <a:cs typeface="Calibri"/>
              <a:sym typeface="Calibri"/>
            </a:endParaRPr>
          </a:p>
          <a:p>
            <a:pPr marL="457200" lvl="0" indent="-317500" algn="l" rtl="0">
              <a:lnSpc>
                <a:spcPct val="115000"/>
              </a:lnSpc>
              <a:spcBef>
                <a:spcPts val="0"/>
              </a:spcBef>
              <a:spcAft>
                <a:spcPts val="0"/>
              </a:spcAft>
              <a:buClr>
                <a:schemeClr val="lt1"/>
              </a:buClr>
              <a:buSzPts val="1400"/>
              <a:buFont typeface="Calibri"/>
              <a:buChar char="●"/>
            </a:pPr>
            <a:r>
              <a:rPr lang="en-CA" dirty="0">
                <a:solidFill>
                  <a:schemeClr val="lt1"/>
                </a:solidFill>
                <a:latin typeface="Calibri"/>
                <a:ea typeface="Calibri"/>
                <a:cs typeface="Calibri"/>
                <a:sym typeface="Calibri"/>
              </a:rPr>
              <a:t>Teams will often choose the safer option of scoring a field goal rather than pushing to get the first down.</a:t>
            </a:r>
          </a:p>
          <a:p>
            <a:pPr marL="457200" indent="-317500">
              <a:lnSpc>
                <a:spcPct val="115000"/>
              </a:lnSpc>
              <a:buClr>
                <a:schemeClr val="lt1"/>
              </a:buClr>
              <a:buSzPts val="1400"/>
              <a:buFont typeface="Calibri"/>
              <a:buChar char="●"/>
            </a:pPr>
            <a:r>
              <a:rPr lang="en-US" sz="1400" dirty="0">
                <a:solidFill>
                  <a:schemeClr val="lt1"/>
                </a:solidFill>
                <a:latin typeface="Calibri"/>
                <a:ea typeface="Calibri"/>
                <a:cs typeface="Calibri"/>
                <a:sym typeface="Calibri"/>
              </a:rPr>
              <a:t>Next slide shows a heat map comparing ratio of actual to optimal ‘go for it’ decisions by team. </a:t>
            </a:r>
            <a:r>
              <a:rPr lang="en-US" dirty="0">
                <a:solidFill>
                  <a:schemeClr val="lt1"/>
                </a:solidFill>
                <a:latin typeface="Calibri"/>
                <a:ea typeface="Calibri"/>
                <a:cs typeface="Calibri"/>
                <a:sym typeface="Calibri"/>
              </a:rPr>
              <a:t>Ten</a:t>
            </a:r>
            <a:r>
              <a:rPr lang="en-US" sz="1400" dirty="0">
                <a:solidFill>
                  <a:schemeClr val="lt1"/>
                </a:solidFill>
                <a:latin typeface="Calibri"/>
                <a:ea typeface="Calibri"/>
                <a:cs typeface="Calibri"/>
                <a:sym typeface="Calibri"/>
              </a:rPr>
              <a:t> teams went for it too often, Tampa Bay went for it at the optimal rate, and 21 teams went for it too little. </a:t>
            </a:r>
          </a:p>
          <a:p>
            <a:pPr marL="139700" lvl="0" algn="l" rtl="0">
              <a:lnSpc>
                <a:spcPct val="115000"/>
              </a:lnSpc>
              <a:spcBef>
                <a:spcPts val="0"/>
              </a:spcBef>
              <a:spcAft>
                <a:spcPts val="0"/>
              </a:spcAft>
              <a:buClr>
                <a:schemeClr val="lt1"/>
              </a:buClr>
              <a:buSzPts val="1400"/>
            </a:pPr>
            <a:endParaRPr lang="en-CA" dirty="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46" descr="A stadium with people in the stands&#10;&#10;Description automatically generated"/>
          <p:cNvPicPr preferRelativeResize="0"/>
          <p:nvPr/>
        </p:nvPicPr>
        <p:blipFill rotWithShape="1">
          <a:blip r:embed="rId3">
            <a:alphaModFix/>
          </a:blip>
          <a:srcRect l="13047" t="5556" r="13032" b="5547"/>
          <a:stretch/>
        </p:blipFill>
        <p:spPr>
          <a:xfrm>
            <a:off x="0" y="286125"/>
            <a:ext cx="9144002" cy="4569901"/>
          </a:xfrm>
          <a:prstGeom prst="rect">
            <a:avLst/>
          </a:prstGeom>
          <a:noFill/>
          <a:ln>
            <a:noFill/>
          </a:ln>
        </p:spPr>
      </p:pic>
      <p:sp>
        <p:nvSpPr>
          <p:cNvPr id="329" name="Google Shape;329;p46"/>
          <p:cNvSpPr txBox="1">
            <a:spLocks noGrp="1"/>
          </p:cNvSpPr>
          <p:nvPr>
            <p:ph type="ctrTitle"/>
          </p:nvPr>
        </p:nvSpPr>
        <p:spPr>
          <a:xfrm>
            <a:off x="145650" y="417950"/>
            <a:ext cx="3133200" cy="463200"/>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rgbClr val="F2F2F2"/>
              </a:buClr>
              <a:buSzPct val="100000"/>
              <a:buFont typeface="Arial"/>
              <a:buNone/>
            </a:pPr>
            <a:r>
              <a:rPr lang="en-CA" sz="3000" b="1" dirty="0">
                <a:solidFill>
                  <a:srgbClr val="F2F2F2"/>
                </a:solidFill>
                <a:latin typeface="Arial"/>
                <a:ea typeface="Arial"/>
                <a:cs typeface="Arial"/>
                <a:sym typeface="Arial"/>
              </a:rPr>
              <a:t>Team Analysis</a:t>
            </a:r>
            <a:endParaRPr b="1" dirty="0"/>
          </a:p>
        </p:txBody>
      </p:sp>
      <p:pic>
        <p:nvPicPr>
          <p:cNvPr id="1032" name="Picture 8">
            <a:extLst>
              <a:ext uri="{FF2B5EF4-FFF2-40B4-BE49-F238E27FC236}">
                <a16:creationId xmlns:a16="http://schemas.microsoft.com/office/drawing/2014/main" id="{7F1BBD33-CBD8-333E-342C-315F9267B4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886" y="1122587"/>
            <a:ext cx="4642395" cy="336194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2525DD56-9D00-9E9B-DA42-10CEBBC37EEA}"/>
              </a:ext>
            </a:extLst>
          </p:cNvPr>
          <p:cNvCxnSpPr>
            <a:cxnSpLocks/>
          </p:cNvCxnSpPr>
          <p:nvPr/>
        </p:nvCxnSpPr>
        <p:spPr>
          <a:xfrm>
            <a:off x="5751576" y="2355971"/>
            <a:ext cx="177393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BEDC112-C941-4691-8634-E2EF14E3FB75}"/>
              </a:ext>
            </a:extLst>
          </p:cNvPr>
          <p:cNvCxnSpPr/>
          <p:nvPr/>
        </p:nvCxnSpPr>
        <p:spPr>
          <a:xfrm flipV="1">
            <a:off x="6665976" y="1664208"/>
            <a:ext cx="0" cy="45720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995EF4-FC5D-EDDE-0C34-C13523A0A432}"/>
              </a:ext>
            </a:extLst>
          </p:cNvPr>
          <p:cNvSpPr txBox="1"/>
          <p:nvPr/>
        </p:nvSpPr>
        <p:spPr>
          <a:xfrm>
            <a:off x="7630077" y="2202082"/>
            <a:ext cx="1229824" cy="307777"/>
          </a:xfrm>
          <a:prstGeom prst="rect">
            <a:avLst/>
          </a:prstGeom>
          <a:noFill/>
        </p:spPr>
        <p:txBody>
          <a:bodyPr wrap="none" rtlCol="0">
            <a:spAutoFit/>
          </a:bodyPr>
          <a:lstStyle/>
          <a:p>
            <a:r>
              <a:rPr lang="en-US" dirty="0">
                <a:solidFill>
                  <a:schemeClr val="bg1"/>
                </a:solidFill>
              </a:rPr>
              <a:t>Optimal Rate</a:t>
            </a:r>
          </a:p>
        </p:txBody>
      </p:sp>
      <p:sp>
        <p:nvSpPr>
          <p:cNvPr id="9" name="TextBox 8">
            <a:extLst>
              <a:ext uri="{FF2B5EF4-FFF2-40B4-BE49-F238E27FC236}">
                <a16:creationId xmlns:a16="http://schemas.microsoft.com/office/drawing/2014/main" id="{A22A5904-1543-333A-F088-0DB190C94A76}"/>
              </a:ext>
            </a:extLst>
          </p:cNvPr>
          <p:cNvSpPr txBox="1"/>
          <p:nvPr/>
        </p:nvSpPr>
        <p:spPr>
          <a:xfrm>
            <a:off x="5924246" y="1239149"/>
            <a:ext cx="1428596" cy="307777"/>
          </a:xfrm>
          <a:prstGeom prst="rect">
            <a:avLst/>
          </a:prstGeom>
          <a:noFill/>
        </p:spPr>
        <p:txBody>
          <a:bodyPr wrap="none" rtlCol="0">
            <a:spAutoFit/>
          </a:bodyPr>
          <a:lstStyle/>
          <a:p>
            <a:r>
              <a:rPr lang="en-US" dirty="0">
                <a:solidFill>
                  <a:schemeClr val="bg1"/>
                </a:solidFill>
              </a:rPr>
              <a:t>Too Aggressive</a:t>
            </a:r>
          </a:p>
        </p:txBody>
      </p:sp>
      <p:cxnSp>
        <p:nvCxnSpPr>
          <p:cNvPr id="10" name="Straight Arrow Connector 9">
            <a:extLst>
              <a:ext uri="{FF2B5EF4-FFF2-40B4-BE49-F238E27FC236}">
                <a16:creationId xmlns:a16="http://schemas.microsoft.com/office/drawing/2014/main" id="{11525AF9-127C-FF71-A64C-D6F8224EF3C1}"/>
              </a:ext>
            </a:extLst>
          </p:cNvPr>
          <p:cNvCxnSpPr>
            <a:cxnSpLocks/>
          </p:cNvCxnSpPr>
          <p:nvPr/>
        </p:nvCxnSpPr>
        <p:spPr>
          <a:xfrm flipV="1">
            <a:off x="6665976" y="2571075"/>
            <a:ext cx="0" cy="940221"/>
          </a:xfrm>
          <a:prstGeom prst="straightConnector1">
            <a:avLst/>
          </a:prstGeom>
          <a:ln w="254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B83FE1F-DD04-DD15-9E3B-2CEC4D3346C2}"/>
              </a:ext>
            </a:extLst>
          </p:cNvPr>
          <p:cNvSpPr txBox="1"/>
          <p:nvPr/>
        </p:nvSpPr>
        <p:spPr>
          <a:xfrm>
            <a:off x="5951678" y="3616772"/>
            <a:ext cx="1587294" cy="307777"/>
          </a:xfrm>
          <a:prstGeom prst="rect">
            <a:avLst/>
          </a:prstGeom>
          <a:noFill/>
        </p:spPr>
        <p:txBody>
          <a:bodyPr wrap="none" rtlCol="0">
            <a:spAutoFit/>
          </a:bodyPr>
          <a:lstStyle/>
          <a:p>
            <a:r>
              <a:rPr lang="en-US" dirty="0">
                <a:solidFill>
                  <a:schemeClr val="bg1"/>
                </a:solidFill>
              </a:rPr>
              <a:t>Too Conservative</a:t>
            </a:r>
          </a:p>
        </p:txBody>
      </p:sp>
    </p:spTree>
    <p:extLst>
      <p:ext uri="{BB962C8B-B14F-4D97-AF65-F5344CB8AC3E}">
        <p14:creationId xmlns:p14="http://schemas.microsoft.com/office/powerpoint/2010/main" val="777959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pic>
        <p:nvPicPr>
          <p:cNvPr id="136" name="Google Shape;136;p26" descr="A stadium with people in the stands&#10;&#10;Description automatically generated"/>
          <p:cNvPicPr preferRelativeResize="0"/>
          <p:nvPr/>
        </p:nvPicPr>
        <p:blipFill rotWithShape="1">
          <a:blip r:embed="rId4">
            <a:alphaModFix/>
          </a:blip>
          <a:srcRect l="13048" t="5557" r="13033" b="5543"/>
          <a:stretch/>
        </p:blipFill>
        <p:spPr>
          <a:xfrm>
            <a:off x="0" y="286125"/>
            <a:ext cx="9144002" cy="4569901"/>
          </a:xfrm>
          <a:prstGeom prst="rect">
            <a:avLst/>
          </a:prstGeom>
          <a:noFill/>
          <a:ln>
            <a:noFill/>
          </a:ln>
          <a:effectLst>
            <a:outerShdw blurRad="57150" dist="19050" dir="5400000" algn="bl" rotWithShape="0">
              <a:srgbClr val="000000">
                <a:alpha val="50000"/>
              </a:srgbClr>
            </a:outerShdw>
          </a:effectLst>
        </p:spPr>
      </p:pic>
      <p:sp>
        <p:nvSpPr>
          <p:cNvPr id="137" name="Google Shape;137;p26"/>
          <p:cNvSpPr txBox="1">
            <a:spLocks noGrp="1"/>
          </p:cNvSpPr>
          <p:nvPr>
            <p:ph type="ctrTitle"/>
          </p:nvPr>
        </p:nvSpPr>
        <p:spPr>
          <a:xfrm>
            <a:off x="130100" y="403500"/>
            <a:ext cx="4733700" cy="463200"/>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rgbClr val="F2F2F2"/>
              </a:buClr>
              <a:buSzPct val="100000"/>
              <a:buFont typeface="Arial"/>
              <a:buNone/>
            </a:pPr>
            <a:r>
              <a:rPr lang="en-CA" sz="3000" b="1">
                <a:solidFill>
                  <a:srgbClr val="F2F2F2"/>
                </a:solidFill>
                <a:latin typeface="Arial"/>
                <a:ea typeface="Arial"/>
                <a:cs typeface="Arial"/>
                <a:sym typeface="Arial"/>
              </a:rPr>
              <a:t>Background and Objectives</a:t>
            </a:r>
            <a:endParaRPr b="1"/>
          </a:p>
        </p:txBody>
      </p:sp>
      <p:sp>
        <p:nvSpPr>
          <p:cNvPr id="138" name="Google Shape;138;p26"/>
          <p:cNvSpPr txBox="1">
            <a:spLocks noGrp="1"/>
          </p:cNvSpPr>
          <p:nvPr>
            <p:ph type="subTitle" idx="1"/>
          </p:nvPr>
        </p:nvSpPr>
        <p:spPr>
          <a:xfrm>
            <a:off x="512225" y="1109250"/>
            <a:ext cx="8271900" cy="3529200"/>
          </a:xfrm>
          <a:prstGeom prst="rect">
            <a:avLst/>
          </a:prstGeom>
          <a:noFill/>
          <a:ln>
            <a:noFill/>
          </a:ln>
        </p:spPr>
        <p:txBody>
          <a:bodyPr spcFirstLastPara="1" wrap="square" lIns="68575" tIns="34275" rIns="68575" bIns="34275" anchor="t" anchorCtr="0">
            <a:normAutofit/>
          </a:bodyPr>
          <a:lstStyle/>
          <a:p>
            <a:pPr marL="457200" lvl="0" indent="0" algn="l" rtl="0">
              <a:lnSpc>
                <a:spcPct val="115000"/>
              </a:lnSpc>
              <a:spcBef>
                <a:spcPts val="0"/>
              </a:spcBef>
              <a:spcAft>
                <a:spcPts val="0"/>
              </a:spcAft>
              <a:buNone/>
            </a:pPr>
            <a:r>
              <a:rPr lang="en-CA" sz="1500" dirty="0">
                <a:solidFill>
                  <a:srgbClr val="D8D8D8"/>
                </a:solidFill>
              </a:rPr>
              <a:t>American Football was the most-watched sport in America in 2023 with the premier professional league, NFL, clocking in at almost a trillion viewed minutes.</a:t>
            </a:r>
            <a:endParaRPr sz="1500" dirty="0">
              <a:solidFill>
                <a:srgbClr val="D8D8D8"/>
              </a:solidFill>
            </a:endParaRPr>
          </a:p>
          <a:p>
            <a:pPr marL="457200" lvl="0" indent="0" algn="l" rtl="0">
              <a:lnSpc>
                <a:spcPct val="115000"/>
              </a:lnSpc>
              <a:spcBef>
                <a:spcPts val="0"/>
              </a:spcBef>
              <a:spcAft>
                <a:spcPts val="0"/>
              </a:spcAft>
              <a:buNone/>
            </a:pPr>
            <a:endParaRPr sz="1500" dirty="0">
              <a:solidFill>
                <a:srgbClr val="D8D8D8"/>
              </a:solidFill>
            </a:endParaRPr>
          </a:p>
          <a:p>
            <a:pPr marL="457200" lvl="0" indent="0" algn="l" rtl="0">
              <a:lnSpc>
                <a:spcPct val="115000"/>
              </a:lnSpc>
              <a:spcBef>
                <a:spcPts val="0"/>
              </a:spcBef>
              <a:spcAft>
                <a:spcPts val="0"/>
              </a:spcAft>
              <a:buNone/>
            </a:pPr>
            <a:r>
              <a:rPr lang="en-CA" sz="1500" dirty="0">
                <a:solidFill>
                  <a:srgbClr val="D8D8D8"/>
                </a:solidFill>
              </a:rPr>
              <a:t>It’s a sport often compared with chess games due to the many moving parts and split-second decision making required.</a:t>
            </a:r>
            <a:endParaRPr sz="1500" dirty="0">
              <a:solidFill>
                <a:srgbClr val="D8D8D8"/>
              </a:solidFill>
            </a:endParaRPr>
          </a:p>
          <a:p>
            <a:pPr marL="457200" lvl="0" indent="0" algn="l" rtl="0">
              <a:lnSpc>
                <a:spcPct val="115000"/>
              </a:lnSpc>
              <a:spcBef>
                <a:spcPts val="0"/>
              </a:spcBef>
              <a:spcAft>
                <a:spcPts val="0"/>
              </a:spcAft>
              <a:buNone/>
            </a:pPr>
            <a:endParaRPr sz="1500" dirty="0">
              <a:solidFill>
                <a:srgbClr val="D8D8D8"/>
              </a:solidFill>
            </a:endParaRPr>
          </a:p>
          <a:p>
            <a:pPr marL="457200" lvl="0" indent="0" algn="l" rtl="0">
              <a:lnSpc>
                <a:spcPct val="115000"/>
              </a:lnSpc>
              <a:spcBef>
                <a:spcPts val="0"/>
              </a:spcBef>
              <a:spcAft>
                <a:spcPts val="0"/>
              </a:spcAft>
              <a:buNone/>
            </a:pPr>
            <a:r>
              <a:rPr lang="en-CA" sz="1500" dirty="0">
                <a:solidFill>
                  <a:srgbClr val="D8D8D8"/>
                </a:solidFill>
              </a:rPr>
              <a:t>Fourth downs in particular, are pivotal moments, representing a team's final opportunity to score or advance, or risk surrendering possession.</a:t>
            </a:r>
            <a:endParaRPr sz="1500" dirty="0">
              <a:solidFill>
                <a:srgbClr val="D8D8D8"/>
              </a:solidFill>
            </a:endParaRPr>
          </a:p>
          <a:p>
            <a:pPr marL="457200" lvl="0" indent="0" algn="l" rtl="0">
              <a:lnSpc>
                <a:spcPct val="115000"/>
              </a:lnSpc>
              <a:spcBef>
                <a:spcPts val="0"/>
              </a:spcBef>
              <a:spcAft>
                <a:spcPts val="0"/>
              </a:spcAft>
              <a:buNone/>
            </a:pPr>
            <a:endParaRPr sz="1500" dirty="0">
              <a:solidFill>
                <a:srgbClr val="D8D8D8"/>
              </a:solidFill>
            </a:endParaRPr>
          </a:p>
          <a:p>
            <a:pPr marL="457200" lvl="0" indent="0" algn="l" rtl="0">
              <a:lnSpc>
                <a:spcPct val="115000"/>
              </a:lnSpc>
              <a:spcBef>
                <a:spcPts val="0"/>
              </a:spcBef>
              <a:spcAft>
                <a:spcPts val="0"/>
              </a:spcAft>
              <a:buNone/>
            </a:pPr>
            <a:r>
              <a:rPr lang="en-CA" sz="1500" dirty="0">
                <a:solidFill>
                  <a:srgbClr val="D8D8D8"/>
                </a:solidFill>
              </a:rPr>
              <a:t>Our goal is to optimize fourth-down play-calling strategy using data mining and statistical learning to decide between going for it, punting, or attempting a field goal to maximize win probability.</a:t>
            </a:r>
          </a:p>
          <a:p>
            <a:pPr marL="457200" lvl="0" indent="0" algn="l" rtl="0">
              <a:lnSpc>
                <a:spcPct val="115000"/>
              </a:lnSpc>
              <a:spcBef>
                <a:spcPts val="0"/>
              </a:spcBef>
              <a:spcAft>
                <a:spcPts val="0"/>
              </a:spcAft>
              <a:buNone/>
            </a:pPr>
            <a:endParaRPr lang="en-CA" sz="1500" dirty="0">
              <a:solidFill>
                <a:srgbClr val="D8D8D8"/>
              </a:solidFill>
            </a:endParaRPr>
          </a:p>
          <a:p>
            <a:pPr marL="457200" lvl="0" indent="0" algn="l" rtl="0">
              <a:lnSpc>
                <a:spcPct val="115000"/>
              </a:lnSpc>
              <a:spcBef>
                <a:spcPts val="0"/>
              </a:spcBef>
              <a:spcAft>
                <a:spcPts val="0"/>
              </a:spcAft>
              <a:buNone/>
            </a:pPr>
            <a:endParaRPr sz="1500" dirty="0">
              <a:solidFill>
                <a:srgbClr val="D8D8D8"/>
              </a:solidFill>
            </a:endParaRPr>
          </a:p>
        </p:txBody>
      </p:sp>
      <p:pic>
        <p:nvPicPr>
          <p:cNvPr id="139" name="Google Shape;139;p26"/>
          <p:cNvPicPr preferRelativeResize="0"/>
          <p:nvPr/>
        </p:nvPicPr>
        <p:blipFill>
          <a:blip r:embed="rId5">
            <a:alphaModFix/>
          </a:blip>
          <a:stretch>
            <a:fillRect/>
          </a:stretch>
        </p:blipFill>
        <p:spPr>
          <a:xfrm>
            <a:off x="267825" y="1155725"/>
            <a:ext cx="624900" cy="507000"/>
          </a:xfrm>
          <a:prstGeom prst="rect">
            <a:avLst/>
          </a:prstGeom>
          <a:noFill/>
          <a:ln>
            <a:noFill/>
          </a:ln>
        </p:spPr>
      </p:pic>
      <p:pic>
        <p:nvPicPr>
          <p:cNvPr id="140" name="Google Shape;140;p26"/>
          <p:cNvPicPr preferRelativeResize="0"/>
          <p:nvPr/>
        </p:nvPicPr>
        <p:blipFill>
          <a:blip r:embed="rId6">
            <a:alphaModFix/>
          </a:blip>
          <a:stretch>
            <a:fillRect/>
          </a:stretch>
        </p:blipFill>
        <p:spPr>
          <a:xfrm>
            <a:off x="311064" y="1951749"/>
            <a:ext cx="538413" cy="463200"/>
          </a:xfrm>
          <a:prstGeom prst="rect">
            <a:avLst/>
          </a:prstGeom>
          <a:noFill/>
          <a:ln>
            <a:noFill/>
          </a:ln>
        </p:spPr>
      </p:pic>
      <p:pic>
        <p:nvPicPr>
          <p:cNvPr id="141" name="Google Shape;141;p26"/>
          <p:cNvPicPr preferRelativeResize="0"/>
          <p:nvPr/>
        </p:nvPicPr>
        <p:blipFill>
          <a:blip r:embed="rId7">
            <a:alphaModFix/>
          </a:blip>
          <a:stretch>
            <a:fillRect/>
          </a:stretch>
        </p:blipFill>
        <p:spPr>
          <a:xfrm>
            <a:off x="250138" y="2703975"/>
            <a:ext cx="660279" cy="507000"/>
          </a:xfrm>
          <a:prstGeom prst="rect">
            <a:avLst/>
          </a:prstGeom>
          <a:noFill/>
          <a:ln>
            <a:noFill/>
          </a:ln>
        </p:spPr>
      </p:pic>
      <p:pic>
        <p:nvPicPr>
          <p:cNvPr id="142" name="Google Shape;142;p26"/>
          <p:cNvPicPr preferRelativeResize="0"/>
          <p:nvPr/>
        </p:nvPicPr>
        <p:blipFill>
          <a:blip r:embed="rId8">
            <a:alphaModFix/>
          </a:blip>
          <a:stretch>
            <a:fillRect/>
          </a:stretch>
        </p:blipFill>
        <p:spPr>
          <a:xfrm>
            <a:off x="267825" y="3533850"/>
            <a:ext cx="624900" cy="48461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47" descr="A stadium with people in the stands&#10;&#10;Description automatically generated"/>
          <p:cNvPicPr preferRelativeResize="0"/>
          <p:nvPr/>
        </p:nvPicPr>
        <p:blipFill rotWithShape="1">
          <a:blip r:embed="rId3">
            <a:alphaModFix/>
          </a:blip>
          <a:srcRect l="13047" t="5556" r="13032" b="5547"/>
          <a:stretch/>
        </p:blipFill>
        <p:spPr>
          <a:xfrm>
            <a:off x="0" y="286125"/>
            <a:ext cx="9144002" cy="4569901"/>
          </a:xfrm>
          <a:prstGeom prst="rect">
            <a:avLst/>
          </a:prstGeom>
          <a:noFill/>
          <a:ln>
            <a:noFill/>
          </a:ln>
        </p:spPr>
      </p:pic>
      <p:sp>
        <p:nvSpPr>
          <p:cNvPr id="337" name="Google Shape;337;p47"/>
          <p:cNvSpPr txBox="1">
            <a:spLocks noGrp="1"/>
          </p:cNvSpPr>
          <p:nvPr>
            <p:ph type="ctrTitle"/>
          </p:nvPr>
        </p:nvSpPr>
        <p:spPr>
          <a:xfrm>
            <a:off x="145650" y="417950"/>
            <a:ext cx="2107500" cy="463200"/>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rgbClr val="F2F2F2"/>
              </a:buClr>
              <a:buSzPct val="100000"/>
              <a:buFont typeface="Arial"/>
              <a:buNone/>
            </a:pPr>
            <a:r>
              <a:rPr lang="en-CA" sz="3000" b="1">
                <a:solidFill>
                  <a:srgbClr val="F2F2F2"/>
                </a:solidFill>
                <a:latin typeface="Arial"/>
                <a:ea typeface="Arial"/>
                <a:cs typeface="Arial"/>
                <a:sym typeface="Arial"/>
              </a:rPr>
              <a:t>Conclusion</a:t>
            </a:r>
            <a:endParaRPr b="1"/>
          </a:p>
        </p:txBody>
      </p:sp>
      <p:sp>
        <p:nvSpPr>
          <p:cNvPr id="338" name="Google Shape;338;p47"/>
          <p:cNvSpPr txBox="1">
            <a:spLocks noGrp="1"/>
          </p:cNvSpPr>
          <p:nvPr>
            <p:ph type="subTitle" idx="1"/>
          </p:nvPr>
        </p:nvSpPr>
        <p:spPr>
          <a:xfrm>
            <a:off x="212812" y="946002"/>
            <a:ext cx="8354400" cy="3552600"/>
          </a:xfrm>
          <a:prstGeom prst="rect">
            <a:avLst/>
          </a:prstGeom>
          <a:noFill/>
          <a:ln>
            <a:noFill/>
          </a:ln>
        </p:spPr>
        <p:txBody>
          <a:bodyPr spcFirstLastPara="1" wrap="square" lIns="68575" tIns="34275" rIns="68575" bIns="34275" anchor="t" anchorCtr="0">
            <a:normAutofit/>
          </a:bodyPr>
          <a:lstStyle/>
          <a:p>
            <a:pPr marL="457200" lvl="0" indent="-311150" algn="l" rtl="0">
              <a:lnSpc>
                <a:spcPct val="115000"/>
              </a:lnSpc>
              <a:spcBef>
                <a:spcPts val="0"/>
              </a:spcBef>
              <a:spcAft>
                <a:spcPts val="0"/>
              </a:spcAft>
              <a:buClr>
                <a:srgbClr val="D8D8D8"/>
              </a:buClr>
              <a:buSzPts val="1300"/>
              <a:buFont typeface="Calibri"/>
              <a:buChar char="●"/>
            </a:pPr>
            <a:r>
              <a:rPr lang="en-CA" sz="1400" dirty="0">
                <a:solidFill>
                  <a:srgbClr val="D8D8D8"/>
                </a:solidFill>
              </a:rPr>
              <a:t>Overall, our methodology to solving the problem seems like a sound approach - we were able to generate output data that seemed reasonable for a decent number of plays.</a:t>
            </a:r>
          </a:p>
          <a:p>
            <a:pPr marL="457200" lvl="0" indent="-311150" algn="l" rtl="0">
              <a:lnSpc>
                <a:spcPct val="115000"/>
              </a:lnSpc>
              <a:spcBef>
                <a:spcPts val="0"/>
              </a:spcBef>
              <a:spcAft>
                <a:spcPts val="0"/>
              </a:spcAft>
              <a:buClr>
                <a:srgbClr val="D8D8D8"/>
              </a:buClr>
              <a:buSzPts val="1300"/>
              <a:buFont typeface="Calibri"/>
              <a:buChar char="●"/>
            </a:pPr>
            <a:r>
              <a:rPr lang="en-CA" sz="1400" dirty="0">
                <a:solidFill>
                  <a:srgbClr val="D8D8D8"/>
                </a:solidFill>
              </a:rPr>
              <a:t>Additionally, at a macro-level our analysis generated results that confirmed our hypothesis (and the opinions of experts): Teams in real-life tend to be more risk-averse than our model suggests they should be. The optimal choice in some scenarios is to “go for it” rather than to kick a field goal or punt.</a:t>
            </a:r>
          </a:p>
          <a:p>
            <a:pPr marL="457200" lvl="0" indent="-311150" algn="l" rtl="0">
              <a:lnSpc>
                <a:spcPct val="115000"/>
              </a:lnSpc>
              <a:spcBef>
                <a:spcPts val="0"/>
              </a:spcBef>
              <a:spcAft>
                <a:spcPts val="0"/>
              </a:spcAft>
              <a:buClr>
                <a:srgbClr val="D8D8D8"/>
              </a:buClr>
              <a:buSzPts val="1300"/>
              <a:buFont typeface="Calibri"/>
              <a:buChar char="●"/>
            </a:pPr>
            <a:r>
              <a:rPr lang="en-CA" sz="1400" dirty="0">
                <a:solidFill>
                  <a:srgbClr val="D8D8D8"/>
                </a:solidFill>
              </a:rPr>
              <a:t>However, there were more results that seemed off than we had expected given the relatively low error rate of the Win Probability model during cross validation (i.e. error of +/-  1.27 percentage pts)</a:t>
            </a:r>
          </a:p>
          <a:p>
            <a:pPr marL="457200" lvl="0" indent="-311150" algn="l" rtl="0">
              <a:lnSpc>
                <a:spcPct val="115000"/>
              </a:lnSpc>
              <a:spcBef>
                <a:spcPts val="0"/>
              </a:spcBef>
              <a:spcAft>
                <a:spcPts val="0"/>
              </a:spcAft>
              <a:buClr>
                <a:srgbClr val="D8D8D8"/>
              </a:buClr>
              <a:buSzPts val="1300"/>
              <a:buFont typeface="Calibri"/>
              <a:buChar char="●"/>
            </a:pPr>
            <a:r>
              <a:rPr lang="en-CA" sz="1400" dirty="0">
                <a:solidFill>
                  <a:srgbClr val="D8D8D8"/>
                </a:solidFill>
              </a:rPr>
              <a:t>We believe that areas of improvement include:</a:t>
            </a:r>
          </a:p>
          <a:p>
            <a:pPr lvl="1" indent="-311150" algn="l">
              <a:lnSpc>
                <a:spcPct val="115000"/>
              </a:lnSpc>
              <a:spcBef>
                <a:spcPts val="0"/>
              </a:spcBef>
              <a:buClr>
                <a:srgbClr val="D8D8D8"/>
              </a:buClr>
              <a:buSzPts val="1300"/>
              <a:buFont typeface="Calibri"/>
              <a:buChar char="●"/>
            </a:pPr>
            <a:r>
              <a:rPr lang="en-CA" sz="1400" dirty="0">
                <a:solidFill>
                  <a:srgbClr val="D8D8D8"/>
                </a:solidFill>
              </a:rPr>
              <a:t>Improve PMFs overall. We ran into some issues implementing our more sophisticated PMFs and were only able to implement simplified density estimations.</a:t>
            </a:r>
          </a:p>
          <a:p>
            <a:pPr lvl="1" indent="-311150" algn="l">
              <a:lnSpc>
                <a:spcPct val="115000"/>
              </a:lnSpc>
              <a:spcBef>
                <a:spcPts val="0"/>
              </a:spcBef>
              <a:buClr>
                <a:srgbClr val="D8D8D8"/>
              </a:buClr>
              <a:buSzPts val="1300"/>
              <a:buFont typeface="Calibri"/>
              <a:buChar char="●"/>
            </a:pPr>
            <a:r>
              <a:rPr lang="en-CA" sz="1400" dirty="0">
                <a:solidFill>
                  <a:srgbClr val="D8D8D8"/>
                </a:solidFill>
              </a:rPr>
              <a:t>The win probability model needs to be updated to better handle edge cases.</a:t>
            </a:r>
          </a:p>
          <a:p>
            <a:pPr lvl="1" indent="-311150" algn="l">
              <a:lnSpc>
                <a:spcPct val="115000"/>
              </a:lnSpc>
              <a:spcBef>
                <a:spcPts val="0"/>
              </a:spcBef>
              <a:buClr>
                <a:srgbClr val="D8D8D8"/>
              </a:buClr>
              <a:buSzPts val="1300"/>
              <a:buFont typeface="Calibri"/>
              <a:buChar char="●"/>
            </a:pPr>
            <a:r>
              <a:rPr lang="en-CA" sz="1400" dirty="0">
                <a:solidFill>
                  <a:srgbClr val="D8D8D8"/>
                </a:solidFill>
              </a:rPr>
              <a:t>Additionally, the win probability model needs to be accurate over all game states to minimize or eliminate the potential of any suboptimal recommendations. We need a way to quantify this requirement so that we can use cross validation to achieve it. </a:t>
            </a:r>
          </a:p>
          <a:p>
            <a:pPr lvl="1" indent="-311150" algn="l">
              <a:lnSpc>
                <a:spcPct val="115000"/>
              </a:lnSpc>
              <a:spcBef>
                <a:spcPts val="0"/>
              </a:spcBef>
              <a:buClr>
                <a:srgbClr val="D8D8D8"/>
              </a:buClr>
              <a:buSzPts val="1300"/>
              <a:buFont typeface="Calibri"/>
              <a:buChar char="●"/>
            </a:pPr>
            <a:endParaRPr lang="en-CA" sz="1400" dirty="0">
              <a:solidFill>
                <a:srgbClr val="D8D8D8"/>
              </a:solidFill>
            </a:endParaRPr>
          </a:p>
          <a:p>
            <a:pPr marL="914400" lvl="1" indent="-311150" algn="l" rtl="0">
              <a:lnSpc>
                <a:spcPct val="115000"/>
              </a:lnSpc>
              <a:spcBef>
                <a:spcPts val="0"/>
              </a:spcBef>
              <a:spcAft>
                <a:spcPts val="0"/>
              </a:spcAft>
              <a:buClr>
                <a:srgbClr val="D8D8D8"/>
              </a:buClr>
              <a:buSzPts val="1300"/>
              <a:buChar char="○"/>
            </a:pPr>
            <a:endParaRPr lang="en-CA" sz="1300" dirty="0">
              <a:solidFill>
                <a:srgbClr val="D8D8D8"/>
              </a:solidFill>
            </a:endParaRPr>
          </a:p>
        </p:txBody>
      </p:sp>
    </p:spTree>
    <p:extLst>
      <p:ext uri="{BB962C8B-B14F-4D97-AF65-F5344CB8AC3E}">
        <p14:creationId xmlns:p14="http://schemas.microsoft.com/office/powerpoint/2010/main" val="979491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47" descr="A stadium with people in the stands&#10;&#10;Description automatically generated"/>
          <p:cNvPicPr preferRelativeResize="0"/>
          <p:nvPr/>
        </p:nvPicPr>
        <p:blipFill rotWithShape="1">
          <a:blip r:embed="rId3">
            <a:alphaModFix/>
          </a:blip>
          <a:srcRect l="13047" t="5556" r="13032" b="5547"/>
          <a:stretch/>
        </p:blipFill>
        <p:spPr>
          <a:xfrm>
            <a:off x="0" y="286125"/>
            <a:ext cx="9144002" cy="4569901"/>
          </a:xfrm>
          <a:prstGeom prst="rect">
            <a:avLst/>
          </a:prstGeom>
          <a:noFill/>
          <a:ln>
            <a:noFill/>
          </a:ln>
        </p:spPr>
      </p:pic>
      <p:sp>
        <p:nvSpPr>
          <p:cNvPr id="337" name="Google Shape;337;p47"/>
          <p:cNvSpPr txBox="1">
            <a:spLocks noGrp="1"/>
          </p:cNvSpPr>
          <p:nvPr>
            <p:ph type="ctrTitle"/>
          </p:nvPr>
        </p:nvSpPr>
        <p:spPr>
          <a:xfrm>
            <a:off x="145650" y="417950"/>
            <a:ext cx="8147958" cy="4632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90000"/>
              </a:lnSpc>
              <a:spcBef>
                <a:spcPts val="0"/>
              </a:spcBef>
              <a:spcAft>
                <a:spcPts val="0"/>
              </a:spcAft>
              <a:buClr>
                <a:srgbClr val="F2F2F2"/>
              </a:buClr>
              <a:buSzPct val="100000"/>
              <a:buFont typeface="Arial"/>
              <a:buNone/>
            </a:pPr>
            <a:r>
              <a:rPr lang="en-CA" sz="3000" b="1" dirty="0">
                <a:solidFill>
                  <a:srgbClr val="F2F2F2"/>
                </a:solidFill>
                <a:latin typeface="Arial"/>
                <a:ea typeface="Arial"/>
                <a:cs typeface="Arial"/>
                <a:sym typeface="Arial"/>
              </a:rPr>
              <a:t>Possible Future Work </a:t>
            </a:r>
            <a:endParaRPr b="1" dirty="0"/>
          </a:p>
        </p:txBody>
      </p:sp>
      <p:sp>
        <p:nvSpPr>
          <p:cNvPr id="338" name="Google Shape;338;p47"/>
          <p:cNvSpPr txBox="1">
            <a:spLocks noGrp="1"/>
          </p:cNvSpPr>
          <p:nvPr>
            <p:ph type="subTitle" idx="1"/>
          </p:nvPr>
        </p:nvSpPr>
        <p:spPr>
          <a:xfrm>
            <a:off x="212812" y="946002"/>
            <a:ext cx="8354400" cy="3552600"/>
          </a:xfrm>
          <a:prstGeom prst="rect">
            <a:avLst/>
          </a:prstGeom>
          <a:noFill/>
          <a:ln>
            <a:noFill/>
          </a:ln>
        </p:spPr>
        <p:txBody>
          <a:bodyPr spcFirstLastPara="1" wrap="square" lIns="68575" tIns="34275" rIns="68575" bIns="34275" anchor="t" anchorCtr="0">
            <a:normAutofit/>
          </a:bodyPr>
          <a:lstStyle/>
          <a:p>
            <a:pPr indent="-311150" algn="l">
              <a:lnSpc>
                <a:spcPct val="115000"/>
              </a:lnSpc>
              <a:spcBef>
                <a:spcPts val="0"/>
              </a:spcBef>
              <a:buClr>
                <a:srgbClr val="D8D8D8"/>
              </a:buClr>
              <a:buSzPts val="1300"/>
              <a:buFont typeface="Calibri"/>
              <a:buChar char="●"/>
            </a:pPr>
            <a:r>
              <a:rPr lang="en-CA" sz="1700" dirty="0">
                <a:solidFill>
                  <a:srgbClr val="D8D8D8"/>
                </a:solidFill>
              </a:rPr>
              <a:t>Implement our improved PMFs (possibly in time for the final report).</a:t>
            </a:r>
          </a:p>
          <a:p>
            <a:pPr indent="-311150" algn="l">
              <a:lnSpc>
                <a:spcPct val="115000"/>
              </a:lnSpc>
              <a:spcBef>
                <a:spcPts val="0"/>
              </a:spcBef>
              <a:buClr>
                <a:srgbClr val="D8D8D8"/>
              </a:buClr>
              <a:buSzPts val="1300"/>
              <a:buFont typeface="Calibri"/>
              <a:buChar char="●"/>
            </a:pPr>
            <a:r>
              <a:rPr lang="en-CA" sz="1700" dirty="0">
                <a:solidFill>
                  <a:srgbClr val="D8D8D8"/>
                </a:solidFill>
              </a:rPr>
              <a:t>Explore improvements to the win probability model with particular focus on accuracy for all game states.</a:t>
            </a:r>
          </a:p>
          <a:p>
            <a:pPr lvl="1" indent="-311150" algn="l">
              <a:lnSpc>
                <a:spcPct val="115000"/>
              </a:lnSpc>
              <a:spcBef>
                <a:spcPts val="0"/>
              </a:spcBef>
              <a:buClr>
                <a:srgbClr val="D8D8D8"/>
              </a:buClr>
              <a:buSzPts val="1300"/>
              <a:buFont typeface="Calibri"/>
              <a:buChar char="●"/>
            </a:pPr>
            <a:endParaRPr lang="en-CA" sz="1400" dirty="0">
              <a:solidFill>
                <a:srgbClr val="D8D8D8"/>
              </a:solidFill>
            </a:endParaRPr>
          </a:p>
          <a:p>
            <a:pPr marL="914400" lvl="1" indent="-311150" algn="l" rtl="0">
              <a:lnSpc>
                <a:spcPct val="115000"/>
              </a:lnSpc>
              <a:spcBef>
                <a:spcPts val="0"/>
              </a:spcBef>
              <a:spcAft>
                <a:spcPts val="0"/>
              </a:spcAft>
              <a:buClr>
                <a:srgbClr val="D8D8D8"/>
              </a:buClr>
              <a:buSzPts val="1300"/>
              <a:buChar char="○"/>
            </a:pPr>
            <a:endParaRPr lang="en-CA" sz="1300" dirty="0">
              <a:solidFill>
                <a:srgbClr val="D8D8D8"/>
              </a:solidFill>
            </a:endParaRPr>
          </a:p>
        </p:txBody>
      </p:sp>
    </p:spTree>
    <p:extLst>
      <p:ext uri="{BB962C8B-B14F-4D97-AF65-F5344CB8AC3E}">
        <p14:creationId xmlns:p14="http://schemas.microsoft.com/office/powerpoint/2010/main" val="2649518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2"/>
        <p:cNvGrpSpPr/>
        <p:nvPr/>
      </p:nvGrpSpPr>
      <p:grpSpPr>
        <a:xfrm>
          <a:off x="0" y="0"/>
          <a:ext cx="0" cy="0"/>
          <a:chOff x="0" y="0"/>
          <a:chExt cx="0" cy="0"/>
        </a:xfrm>
      </p:grpSpPr>
      <p:pic>
        <p:nvPicPr>
          <p:cNvPr id="343" name="Google Shape;343;p48" descr="A stadium with people in the stands&#10;&#10;Description automatically generated"/>
          <p:cNvPicPr preferRelativeResize="0"/>
          <p:nvPr/>
        </p:nvPicPr>
        <p:blipFill rotWithShape="1">
          <a:blip r:embed="rId4">
            <a:alphaModFix/>
          </a:blip>
          <a:srcRect l="58208" r="13031"/>
          <a:stretch/>
        </p:blipFill>
        <p:spPr>
          <a:xfrm>
            <a:off x="5586375" y="500"/>
            <a:ext cx="3557627" cy="5140549"/>
          </a:xfrm>
          <a:prstGeom prst="rect">
            <a:avLst/>
          </a:prstGeom>
          <a:noFill/>
          <a:ln>
            <a:noFill/>
          </a:ln>
        </p:spPr>
      </p:pic>
      <p:sp>
        <p:nvSpPr>
          <p:cNvPr id="344" name="Google Shape;344;p48"/>
          <p:cNvSpPr txBox="1">
            <a:spLocks noGrp="1"/>
          </p:cNvSpPr>
          <p:nvPr>
            <p:ph type="ctrTitle"/>
          </p:nvPr>
        </p:nvSpPr>
        <p:spPr>
          <a:xfrm>
            <a:off x="5938538" y="146000"/>
            <a:ext cx="2853300" cy="463200"/>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rgbClr val="F2F2F2"/>
              </a:buClr>
              <a:buSzPct val="100000"/>
              <a:buFont typeface="Arial"/>
              <a:buNone/>
            </a:pPr>
            <a:r>
              <a:rPr lang="en-CA" sz="3000" b="1">
                <a:solidFill>
                  <a:srgbClr val="F2F2F2"/>
                </a:solidFill>
                <a:latin typeface="Arial"/>
                <a:ea typeface="Arial"/>
                <a:cs typeface="Arial"/>
                <a:sym typeface="Arial"/>
              </a:rPr>
              <a:t>Appendix</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p:cNvGrpSpPr/>
        <p:nvPr/>
      </p:nvGrpSpPr>
      <p:grpSpPr>
        <a:xfrm>
          <a:off x="0" y="0"/>
          <a:ext cx="0" cy="0"/>
          <a:chOff x="0" y="0"/>
          <a:chExt cx="0" cy="0"/>
        </a:xfrm>
      </p:grpSpPr>
      <p:pic>
        <p:nvPicPr>
          <p:cNvPr id="367" name="Google Shape;367;p50" descr="A stadium with people in the stands&#10;&#10;Description automatically generated"/>
          <p:cNvPicPr preferRelativeResize="0"/>
          <p:nvPr/>
        </p:nvPicPr>
        <p:blipFill rotWithShape="1">
          <a:blip r:embed="rId4">
            <a:alphaModFix/>
          </a:blip>
          <a:srcRect l="13047" t="5556" r="13032" b="5547"/>
          <a:stretch/>
        </p:blipFill>
        <p:spPr>
          <a:xfrm>
            <a:off x="0" y="286125"/>
            <a:ext cx="9144002" cy="4569901"/>
          </a:xfrm>
          <a:prstGeom prst="rect">
            <a:avLst/>
          </a:prstGeom>
          <a:noFill/>
          <a:ln>
            <a:noFill/>
          </a:ln>
          <a:effectLst>
            <a:outerShdw blurRad="57150" dist="19050" dir="5400000" algn="bl" rotWithShape="0">
              <a:srgbClr val="000000">
                <a:alpha val="50000"/>
              </a:srgbClr>
            </a:outerShdw>
          </a:effectLst>
        </p:spPr>
      </p:pic>
      <p:sp>
        <p:nvSpPr>
          <p:cNvPr id="368" name="Google Shape;368;p50"/>
          <p:cNvSpPr txBox="1">
            <a:spLocks noGrp="1"/>
          </p:cNvSpPr>
          <p:nvPr>
            <p:ph type="ctrTitle"/>
          </p:nvPr>
        </p:nvSpPr>
        <p:spPr>
          <a:xfrm>
            <a:off x="145650" y="417950"/>
            <a:ext cx="2543400" cy="463200"/>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rgbClr val="F2F2F2"/>
              </a:buClr>
              <a:buSzPct val="100000"/>
              <a:buFont typeface="Arial"/>
              <a:buNone/>
            </a:pPr>
            <a:r>
              <a:rPr lang="en-CA" sz="3000" b="1">
                <a:solidFill>
                  <a:srgbClr val="F2F2F2"/>
                </a:solidFill>
                <a:latin typeface="Arial"/>
                <a:ea typeface="Arial"/>
                <a:cs typeface="Arial"/>
                <a:sym typeface="Arial"/>
              </a:rPr>
              <a:t>Data Overview</a:t>
            </a:r>
            <a:endParaRPr b="1"/>
          </a:p>
        </p:txBody>
      </p:sp>
      <p:graphicFrame>
        <p:nvGraphicFramePr>
          <p:cNvPr id="369" name="Google Shape;369;p50"/>
          <p:cNvGraphicFramePr/>
          <p:nvPr/>
        </p:nvGraphicFramePr>
        <p:xfrm>
          <a:off x="270725" y="982225"/>
          <a:ext cx="8518900" cy="3565890"/>
        </p:xfrm>
        <a:graphic>
          <a:graphicData uri="http://schemas.openxmlformats.org/drawingml/2006/table">
            <a:tbl>
              <a:tblPr>
                <a:noFill/>
                <a:tableStyleId>{4A9D8DE5-2434-4812-BA46-95EC746AEAAF}</a:tableStyleId>
              </a:tblPr>
              <a:tblGrid>
                <a:gridCol w="2153550">
                  <a:extLst>
                    <a:ext uri="{9D8B030D-6E8A-4147-A177-3AD203B41FA5}">
                      <a16:colId xmlns:a16="http://schemas.microsoft.com/office/drawing/2014/main" val="20000"/>
                    </a:ext>
                  </a:extLst>
                </a:gridCol>
                <a:gridCol w="6365350">
                  <a:extLst>
                    <a:ext uri="{9D8B030D-6E8A-4147-A177-3AD203B41FA5}">
                      <a16:colId xmlns:a16="http://schemas.microsoft.com/office/drawing/2014/main" val="20001"/>
                    </a:ext>
                  </a:extLst>
                </a:gridCol>
              </a:tblGrid>
              <a:tr h="383950">
                <a:tc>
                  <a:txBody>
                    <a:bodyPr/>
                    <a:lstStyle/>
                    <a:p>
                      <a:pPr marL="0" lvl="0" indent="0" algn="ctr" rtl="0">
                        <a:spcBef>
                          <a:spcPts val="0"/>
                        </a:spcBef>
                        <a:spcAft>
                          <a:spcPts val="0"/>
                        </a:spcAft>
                        <a:buNone/>
                      </a:pPr>
                      <a:r>
                        <a:rPr lang="en-CA" b="1">
                          <a:solidFill>
                            <a:srgbClr val="F2F2F2"/>
                          </a:solidFill>
                        </a:rPr>
                        <a:t>Variable</a:t>
                      </a:r>
                      <a:endParaRPr b="1">
                        <a:solidFill>
                          <a:srgbClr val="F2F2F2"/>
                        </a:solidFill>
                      </a:endParaRPr>
                    </a:p>
                  </a:txBody>
                  <a:tcPr marL="91425" marR="91425" marT="91425" marB="91425"/>
                </a:tc>
                <a:tc>
                  <a:txBody>
                    <a:bodyPr/>
                    <a:lstStyle/>
                    <a:p>
                      <a:pPr marL="0" lvl="0" indent="0" algn="ctr" rtl="0">
                        <a:spcBef>
                          <a:spcPts val="0"/>
                        </a:spcBef>
                        <a:spcAft>
                          <a:spcPts val="0"/>
                        </a:spcAft>
                        <a:buNone/>
                      </a:pPr>
                      <a:r>
                        <a:rPr lang="en-CA" b="1">
                          <a:solidFill>
                            <a:srgbClr val="F2F2F2"/>
                          </a:solidFill>
                        </a:rPr>
                        <a:t>Description</a:t>
                      </a:r>
                      <a:endParaRPr b="1">
                        <a:solidFill>
                          <a:srgbClr val="F2F2F2"/>
                        </a:solidFill>
                      </a:endParaRPr>
                    </a:p>
                  </a:txBody>
                  <a:tcPr marL="91425" marR="91425" marT="91425" marB="91425"/>
                </a:tc>
                <a:extLst>
                  <a:ext uri="{0D108BD9-81ED-4DB2-BD59-A6C34878D82A}">
                    <a16:rowId xmlns:a16="http://schemas.microsoft.com/office/drawing/2014/main" val="10000"/>
                  </a:ext>
                </a:extLst>
              </a:tr>
              <a:tr h="383950">
                <a:tc>
                  <a:txBody>
                    <a:bodyPr/>
                    <a:lstStyle/>
                    <a:p>
                      <a:pPr marL="0" lvl="0" indent="0" algn="l" rtl="0">
                        <a:spcBef>
                          <a:spcPts val="0"/>
                        </a:spcBef>
                        <a:spcAft>
                          <a:spcPts val="0"/>
                        </a:spcAft>
                        <a:buNone/>
                      </a:pPr>
                      <a:r>
                        <a:rPr lang="en-CA">
                          <a:solidFill>
                            <a:srgbClr val="F2F2F2"/>
                          </a:solidFill>
                        </a:rPr>
                        <a:t>Down</a:t>
                      </a:r>
                      <a:endParaRPr>
                        <a:solidFill>
                          <a:srgbClr val="F2F2F2"/>
                        </a:solidFill>
                      </a:endParaRPr>
                    </a:p>
                  </a:txBody>
                  <a:tcPr marL="91425" marR="91425" marT="91425" marB="91425"/>
                </a:tc>
                <a:tc>
                  <a:txBody>
                    <a:bodyPr/>
                    <a:lstStyle/>
                    <a:p>
                      <a:pPr marL="0" lvl="0" indent="0" algn="l" rtl="0">
                        <a:spcBef>
                          <a:spcPts val="0"/>
                        </a:spcBef>
                        <a:spcAft>
                          <a:spcPts val="0"/>
                        </a:spcAft>
                        <a:buNone/>
                      </a:pPr>
                      <a:r>
                        <a:rPr lang="en-CA">
                          <a:solidFill>
                            <a:srgbClr val="F2F2F2"/>
                          </a:solidFill>
                        </a:rPr>
                        <a:t>The down for the given play - we’re primarily focusing on the fourth down</a:t>
                      </a:r>
                      <a:endParaRPr>
                        <a:solidFill>
                          <a:srgbClr val="F2F2F2"/>
                        </a:solidFill>
                      </a:endParaRPr>
                    </a:p>
                  </a:txBody>
                  <a:tcPr marL="91425" marR="91425" marT="91425" marB="91425"/>
                </a:tc>
                <a:extLst>
                  <a:ext uri="{0D108BD9-81ED-4DB2-BD59-A6C34878D82A}">
                    <a16:rowId xmlns:a16="http://schemas.microsoft.com/office/drawing/2014/main" val="10001"/>
                  </a:ext>
                </a:extLst>
              </a:tr>
              <a:tr h="383950">
                <a:tc>
                  <a:txBody>
                    <a:bodyPr/>
                    <a:lstStyle/>
                    <a:p>
                      <a:pPr marL="0" lvl="0" indent="0" algn="l" rtl="0">
                        <a:spcBef>
                          <a:spcPts val="0"/>
                        </a:spcBef>
                        <a:spcAft>
                          <a:spcPts val="0"/>
                        </a:spcAft>
                        <a:buNone/>
                      </a:pPr>
                      <a:r>
                        <a:rPr lang="en-CA">
                          <a:solidFill>
                            <a:srgbClr val="F2F2F2"/>
                          </a:solidFill>
                        </a:rPr>
                        <a:t>Half_seconds_remaining</a:t>
                      </a:r>
                      <a:endParaRPr>
                        <a:solidFill>
                          <a:srgbClr val="F2F2F2"/>
                        </a:solidFill>
                      </a:endParaRPr>
                    </a:p>
                  </a:txBody>
                  <a:tcPr marL="91425" marR="91425" marT="91425" marB="91425"/>
                </a:tc>
                <a:tc>
                  <a:txBody>
                    <a:bodyPr/>
                    <a:lstStyle/>
                    <a:p>
                      <a:pPr marL="0" lvl="0" indent="0" algn="l" rtl="0">
                        <a:spcBef>
                          <a:spcPts val="0"/>
                        </a:spcBef>
                        <a:spcAft>
                          <a:spcPts val="0"/>
                        </a:spcAft>
                        <a:buNone/>
                      </a:pPr>
                      <a:r>
                        <a:rPr lang="en-CA">
                          <a:solidFill>
                            <a:srgbClr val="F2F2F2"/>
                          </a:solidFill>
                        </a:rPr>
                        <a:t>Number of seconds left in whichever half the game is currently in</a:t>
                      </a:r>
                      <a:endParaRPr>
                        <a:solidFill>
                          <a:srgbClr val="F2F2F2"/>
                        </a:solidFill>
                      </a:endParaRPr>
                    </a:p>
                  </a:txBody>
                  <a:tcPr marL="91425" marR="91425" marT="91425" marB="91425"/>
                </a:tc>
                <a:extLst>
                  <a:ext uri="{0D108BD9-81ED-4DB2-BD59-A6C34878D82A}">
                    <a16:rowId xmlns:a16="http://schemas.microsoft.com/office/drawing/2014/main" val="10002"/>
                  </a:ext>
                </a:extLst>
              </a:tr>
              <a:tr h="383950">
                <a:tc>
                  <a:txBody>
                    <a:bodyPr/>
                    <a:lstStyle/>
                    <a:p>
                      <a:pPr marL="0" lvl="0" indent="0" algn="l" rtl="0">
                        <a:spcBef>
                          <a:spcPts val="0"/>
                        </a:spcBef>
                        <a:spcAft>
                          <a:spcPts val="0"/>
                        </a:spcAft>
                        <a:buNone/>
                      </a:pPr>
                      <a:r>
                        <a:rPr lang="en-CA">
                          <a:solidFill>
                            <a:srgbClr val="F2F2F2"/>
                          </a:solidFill>
                        </a:rPr>
                        <a:t>Yardline_100</a:t>
                      </a:r>
                      <a:endParaRPr>
                        <a:solidFill>
                          <a:srgbClr val="F2F2F2"/>
                        </a:solidFill>
                      </a:endParaRPr>
                    </a:p>
                  </a:txBody>
                  <a:tcPr marL="91425" marR="91425" marT="91425" marB="91425"/>
                </a:tc>
                <a:tc>
                  <a:txBody>
                    <a:bodyPr/>
                    <a:lstStyle/>
                    <a:p>
                      <a:pPr marL="0" lvl="0" indent="0" algn="l" rtl="0">
                        <a:spcBef>
                          <a:spcPts val="0"/>
                        </a:spcBef>
                        <a:spcAft>
                          <a:spcPts val="0"/>
                        </a:spcAft>
                        <a:buNone/>
                      </a:pPr>
                      <a:r>
                        <a:rPr lang="en-CA">
                          <a:solidFill>
                            <a:srgbClr val="F2F2F2"/>
                          </a:solidFill>
                        </a:rPr>
                        <a:t>Distance (yards) to go to opponent’s end zone for the possession team</a:t>
                      </a:r>
                      <a:endParaRPr>
                        <a:solidFill>
                          <a:srgbClr val="F2F2F2"/>
                        </a:solidFill>
                      </a:endParaRPr>
                    </a:p>
                  </a:txBody>
                  <a:tcPr marL="91425" marR="91425" marT="91425" marB="91425"/>
                </a:tc>
                <a:extLst>
                  <a:ext uri="{0D108BD9-81ED-4DB2-BD59-A6C34878D82A}">
                    <a16:rowId xmlns:a16="http://schemas.microsoft.com/office/drawing/2014/main" val="10003"/>
                  </a:ext>
                </a:extLst>
              </a:tr>
              <a:tr h="383950">
                <a:tc>
                  <a:txBody>
                    <a:bodyPr/>
                    <a:lstStyle/>
                    <a:p>
                      <a:pPr marL="0" lvl="0" indent="0" algn="l" rtl="0">
                        <a:spcBef>
                          <a:spcPts val="0"/>
                        </a:spcBef>
                        <a:spcAft>
                          <a:spcPts val="0"/>
                        </a:spcAft>
                        <a:buNone/>
                      </a:pPr>
                      <a:r>
                        <a:rPr lang="en-CA">
                          <a:solidFill>
                            <a:srgbClr val="F2F2F2"/>
                          </a:solidFill>
                        </a:rPr>
                        <a:t>Goal_to_go</a:t>
                      </a:r>
                      <a:endParaRPr>
                        <a:solidFill>
                          <a:srgbClr val="F2F2F2"/>
                        </a:solidFill>
                      </a:endParaRPr>
                    </a:p>
                  </a:txBody>
                  <a:tcPr marL="91425" marR="91425" marT="91425" marB="91425"/>
                </a:tc>
                <a:tc>
                  <a:txBody>
                    <a:bodyPr/>
                    <a:lstStyle/>
                    <a:p>
                      <a:pPr marL="0" lvl="0" indent="0" algn="l" rtl="0">
                        <a:spcBef>
                          <a:spcPts val="0"/>
                        </a:spcBef>
                        <a:spcAft>
                          <a:spcPts val="0"/>
                        </a:spcAft>
                        <a:buNone/>
                      </a:pPr>
                      <a:r>
                        <a:rPr lang="en-CA">
                          <a:solidFill>
                            <a:srgbClr val="F2F2F2"/>
                          </a:solidFill>
                        </a:rPr>
                        <a:t>Binary indicator for whether possession team is in a goal down situation</a:t>
                      </a:r>
                      <a:endParaRPr>
                        <a:solidFill>
                          <a:srgbClr val="F2F2F2"/>
                        </a:solidFill>
                      </a:endParaRPr>
                    </a:p>
                  </a:txBody>
                  <a:tcPr marL="91425" marR="91425" marT="91425" marB="91425"/>
                </a:tc>
                <a:extLst>
                  <a:ext uri="{0D108BD9-81ED-4DB2-BD59-A6C34878D82A}">
                    <a16:rowId xmlns:a16="http://schemas.microsoft.com/office/drawing/2014/main" val="10004"/>
                  </a:ext>
                </a:extLst>
              </a:tr>
              <a:tr h="383950">
                <a:tc>
                  <a:txBody>
                    <a:bodyPr/>
                    <a:lstStyle/>
                    <a:p>
                      <a:pPr marL="0" lvl="0" indent="0" algn="l" rtl="0">
                        <a:spcBef>
                          <a:spcPts val="0"/>
                        </a:spcBef>
                        <a:spcAft>
                          <a:spcPts val="0"/>
                        </a:spcAft>
                        <a:buNone/>
                      </a:pPr>
                      <a:r>
                        <a:rPr lang="en-CA">
                          <a:solidFill>
                            <a:srgbClr val="F2F2F2"/>
                          </a:solidFill>
                        </a:rPr>
                        <a:t>Score_differential</a:t>
                      </a:r>
                      <a:endParaRPr>
                        <a:solidFill>
                          <a:srgbClr val="F2F2F2"/>
                        </a:solidFill>
                      </a:endParaRPr>
                    </a:p>
                  </a:txBody>
                  <a:tcPr marL="91425" marR="91425" marT="91425" marB="91425"/>
                </a:tc>
                <a:tc>
                  <a:txBody>
                    <a:bodyPr/>
                    <a:lstStyle/>
                    <a:p>
                      <a:pPr marL="0" lvl="0" indent="0" algn="l" rtl="0">
                        <a:spcBef>
                          <a:spcPts val="0"/>
                        </a:spcBef>
                        <a:spcAft>
                          <a:spcPts val="0"/>
                        </a:spcAft>
                        <a:buNone/>
                      </a:pPr>
                      <a:r>
                        <a:rPr lang="en-CA">
                          <a:solidFill>
                            <a:srgbClr val="F2F2F2"/>
                          </a:solidFill>
                        </a:rPr>
                        <a:t>Possession team score minus defense team score</a:t>
                      </a:r>
                      <a:endParaRPr>
                        <a:solidFill>
                          <a:srgbClr val="F2F2F2"/>
                        </a:solidFill>
                      </a:endParaRPr>
                    </a:p>
                  </a:txBody>
                  <a:tcPr marL="91425" marR="91425" marT="91425" marB="91425"/>
                </a:tc>
                <a:extLst>
                  <a:ext uri="{0D108BD9-81ED-4DB2-BD59-A6C34878D82A}">
                    <a16:rowId xmlns:a16="http://schemas.microsoft.com/office/drawing/2014/main" val="10005"/>
                  </a:ext>
                </a:extLst>
              </a:tr>
              <a:tr h="383950">
                <a:tc>
                  <a:txBody>
                    <a:bodyPr/>
                    <a:lstStyle/>
                    <a:p>
                      <a:pPr marL="0" lvl="0" indent="0" algn="l" rtl="0">
                        <a:spcBef>
                          <a:spcPts val="0"/>
                        </a:spcBef>
                        <a:spcAft>
                          <a:spcPts val="0"/>
                        </a:spcAft>
                        <a:buNone/>
                      </a:pPr>
                      <a:r>
                        <a:rPr lang="en-CA">
                          <a:solidFill>
                            <a:srgbClr val="F2F2F2"/>
                          </a:solidFill>
                        </a:rPr>
                        <a:t>Game_half</a:t>
                      </a:r>
                      <a:endParaRPr>
                        <a:solidFill>
                          <a:srgbClr val="F2F2F2"/>
                        </a:solidFill>
                      </a:endParaRPr>
                    </a:p>
                  </a:txBody>
                  <a:tcPr marL="91425" marR="91425" marT="91425" marB="91425"/>
                </a:tc>
                <a:tc>
                  <a:txBody>
                    <a:bodyPr/>
                    <a:lstStyle/>
                    <a:p>
                      <a:pPr marL="0" lvl="0" indent="0" algn="l" rtl="0">
                        <a:spcBef>
                          <a:spcPts val="0"/>
                        </a:spcBef>
                        <a:spcAft>
                          <a:spcPts val="0"/>
                        </a:spcAft>
                        <a:buNone/>
                      </a:pPr>
                      <a:r>
                        <a:rPr lang="en-CA">
                          <a:solidFill>
                            <a:srgbClr val="F2F2F2"/>
                          </a:solidFill>
                        </a:rPr>
                        <a:t>H1 = first half, H2 = second half, OT = overtime</a:t>
                      </a:r>
                      <a:endParaRPr>
                        <a:solidFill>
                          <a:srgbClr val="F2F2F2"/>
                        </a:solidFill>
                      </a:endParaRPr>
                    </a:p>
                  </a:txBody>
                  <a:tcPr marL="91425" marR="91425" marT="91425" marB="91425"/>
                </a:tc>
                <a:extLst>
                  <a:ext uri="{0D108BD9-81ED-4DB2-BD59-A6C34878D82A}">
                    <a16:rowId xmlns:a16="http://schemas.microsoft.com/office/drawing/2014/main" val="10006"/>
                  </a:ext>
                </a:extLst>
              </a:tr>
              <a:tr h="383950">
                <a:tc>
                  <a:txBody>
                    <a:bodyPr/>
                    <a:lstStyle/>
                    <a:p>
                      <a:pPr marL="0" lvl="0" indent="0" algn="l" rtl="0">
                        <a:spcBef>
                          <a:spcPts val="0"/>
                        </a:spcBef>
                        <a:spcAft>
                          <a:spcPts val="0"/>
                        </a:spcAft>
                        <a:buNone/>
                      </a:pPr>
                      <a:r>
                        <a:rPr lang="en-CA">
                          <a:solidFill>
                            <a:srgbClr val="F2F2F2"/>
                          </a:solidFill>
                        </a:rPr>
                        <a:t>Posteam</a:t>
                      </a:r>
                      <a:endParaRPr>
                        <a:solidFill>
                          <a:srgbClr val="F2F2F2"/>
                        </a:solidFill>
                      </a:endParaRPr>
                    </a:p>
                  </a:txBody>
                  <a:tcPr marL="91425" marR="91425" marT="91425" marB="91425"/>
                </a:tc>
                <a:tc>
                  <a:txBody>
                    <a:bodyPr/>
                    <a:lstStyle/>
                    <a:p>
                      <a:pPr marL="0" lvl="0" indent="0" algn="l" rtl="0">
                        <a:spcBef>
                          <a:spcPts val="0"/>
                        </a:spcBef>
                        <a:spcAft>
                          <a:spcPts val="0"/>
                        </a:spcAft>
                        <a:buNone/>
                      </a:pPr>
                      <a:r>
                        <a:rPr lang="en-CA">
                          <a:solidFill>
                            <a:srgbClr val="F2F2F2"/>
                          </a:solidFill>
                        </a:rPr>
                        <a:t>Team with the possession of the ball</a:t>
                      </a:r>
                      <a:endParaRPr>
                        <a:solidFill>
                          <a:srgbClr val="F2F2F2"/>
                        </a:solidFill>
                      </a:endParaRPr>
                    </a:p>
                  </a:txBody>
                  <a:tcPr marL="91425" marR="91425" marT="91425" marB="91425"/>
                </a:tc>
                <a:extLst>
                  <a:ext uri="{0D108BD9-81ED-4DB2-BD59-A6C34878D82A}">
                    <a16:rowId xmlns:a16="http://schemas.microsoft.com/office/drawing/2014/main" val="10007"/>
                  </a:ext>
                </a:extLst>
              </a:tr>
              <a:tr h="383950">
                <a:tc>
                  <a:txBody>
                    <a:bodyPr/>
                    <a:lstStyle/>
                    <a:p>
                      <a:pPr marL="0" lvl="0" indent="0" algn="l" rtl="0">
                        <a:spcBef>
                          <a:spcPts val="0"/>
                        </a:spcBef>
                        <a:spcAft>
                          <a:spcPts val="0"/>
                        </a:spcAft>
                        <a:buNone/>
                      </a:pPr>
                      <a:r>
                        <a:rPr lang="en-CA">
                          <a:solidFill>
                            <a:srgbClr val="F2F2F2"/>
                          </a:solidFill>
                        </a:rPr>
                        <a:t>Defteam</a:t>
                      </a:r>
                      <a:endParaRPr>
                        <a:solidFill>
                          <a:srgbClr val="F2F2F2"/>
                        </a:solidFill>
                      </a:endParaRPr>
                    </a:p>
                  </a:txBody>
                  <a:tcPr marL="91425" marR="91425" marT="91425" marB="91425"/>
                </a:tc>
                <a:tc>
                  <a:txBody>
                    <a:bodyPr/>
                    <a:lstStyle/>
                    <a:p>
                      <a:pPr marL="0" lvl="0" indent="0" algn="l" rtl="0">
                        <a:spcBef>
                          <a:spcPts val="0"/>
                        </a:spcBef>
                        <a:spcAft>
                          <a:spcPts val="0"/>
                        </a:spcAft>
                        <a:buNone/>
                      </a:pPr>
                      <a:r>
                        <a:rPr lang="en-CA">
                          <a:solidFill>
                            <a:srgbClr val="F2F2F2"/>
                          </a:solidFill>
                        </a:rPr>
                        <a:t>Team defending against the team that has possession of the ball</a:t>
                      </a:r>
                      <a:endParaRPr>
                        <a:solidFill>
                          <a:srgbClr val="F2F2F2"/>
                        </a:solidFill>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3"/>
        <p:cNvGrpSpPr/>
        <p:nvPr/>
      </p:nvGrpSpPr>
      <p:grpSpPr>
        <a:xfrm>
          <a:off x="0" y="0"/>
          <a:ext cx="0" cy="0"/>
          <a:chOff x="0" y="0"/>
          <a:chExt cx="0" cy="0"/>
        </a:xfrm>
      </p:grpSpPr>
      <p:pic>
        <p:nvPicPr>
          <p:cNvPr id="374" name="Google Shape;374;p51" descr="A stadium with people in the stands&#10;&#10;Description automatically generated"/>
          <p:cNvPicPr preferRelativeResize="0"/>
          <p:nvPr/>
        </p:nvPicPr>
        <p:blipFill rotWithShape="1">
          <a:blip r:embed="rId4">
            <a:alphaModFix/>
          </a:blip>
          <a:srcRect l="13047" t="5556" r="13032" b="5547"/>
          <a:stretch/>
        </p:blipFill>
        <p:spPr>
          <a:xfrm>
            <a:off x="0" y="286125"/>
            <a:ext cx="9144002" cy="4569901"/>
          </a:xfrm>
          <a:prstGeom prst="rect">
            <a:avLst/>
          </a:prstGeom>
          <a:noFill/>
          <a:ln>
            <a:noFill/>
          </a:ln>
        </p:spPr>
      </p:pic>
      <p:sp>
        <p:nvSpPr>
          <p:cNvPr id="375" name="Google Shape;375;p51"/>
          <p:cNvSpPr txBox="1">
            <a:spLocks noGrp="1"/>
          </p:cNvSpPr>
          <p:nvPr>
            <p:ph type="ctrTitle"/>
          </p:nvPr>
        </p:nvSpPr>
        <p:spPr>
          <a:xfrm>
            <a:off x="145650" y="417950"/>
            <a:ext cx="3945000" cy="463200"/>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rgbClr val="F2F2F2"/>
              </a:buClr>
              <a:buSzPct val="100000"/>
              <a:buFont typeface="Arial"/>
              <a:buNone/>
            </a:pPr>
            <a:r>
              <a:rPr lang="en-CA" sz="3000" b="1">
                <a:solidFill>
                  <a:srgbClr val="F2F2F2"/>
                </a:solidFill>
                <a:latin typeface="Arial"/>
                <a:ea typeface="Arial"/>
                <a:cs typeface="Arial"/>
                <a:sym typeface="Arial"/>
              </a:rPr>
              <a:t>Data Overview (Cont’d)</a:t>
            </a:r>
            <a:endParaRPr b="1"/>
          </a:p>
        </p:txBody>
      </p:sp>
      <p:graphicFrame>
        <p:nvGraphicFramePr>
          <p:cNvPr id="376" name="Google Shape;376;p51"/>
          <p:cNvGraphicFramePr/>
          <p:nvPr/>
        </p:nvGraphicFramePr>
        <p:xfrm>
          <a:off x="270725" y="982225"/>
          <a:ext cx="8518900" cy="3733750"/>
        </p:xfrm>
        <a:graphic>
          <a:graphicData uri="http://schemas.openxmlformats.org/drawingml/2006/table">
            <a:tbl>
              <a:tblPr>
                <a:noFill/>
                <a:tableStyleId>{4A9D8DE5-2434-4812-BA46-95EC746AEAAF}</a:tableStyleId>
              </a:tblPr>
              <a:tblGrid>
                <a:gridCol w="2555050">
                  <a:extLst>
                    <a:ext uri="{9D8B030D-6E8A-4147-A177-3AD203B41FA5}">
                      <a16:colId xmlns:a16="http://schemas.microsoft.com/office/drawing/2014/main" val="20000"/>
                    </a:ext>
                  </a:extLst>
                </a:gridCol>
                <a:gridCol w="5963850">
                  <a:extLst>
                    <a:ext uri="{9D8B030D-6E8A-4147-A177-3AD203B41FA5}">
                      <a16:colId xmlns:a16="http://schemas.microsoft.com/office/drawing/2014/main" val="20001"/>
                    </a:ext>
                  </a:extLst>
                </a:gridCol>
              </a:tblGrid>
              <a:tr h="373375">
                <a:tc>
                  <a:txBody>
                    <a:bodyPr/>
                    <a:lstStyle/>
                    <a:p>
                      <a:pPr marL="0" lvl="0" indent="0" algn="ctr" rtl="0">
                        <a:spcBef>
                          <a:spcPts val="0"/>
                        </a:spcBef>
                        <a:spcAft>
                          <a:spcPts val="0"/>
                        </a:spcAft>
                        <a:buNone/>
                      </a:pPr>
                      <a:r>
                        <a:rPr lang="en-CA" sz="1200" b="1">
                          <a:solidFill>
                            <a:srgbClr val="F2F2F2"/>
                          </a:solidFill>
                        </a:rPr>
                        <a:t>Variable</a:t>
                      </a:r>
                      <a:endParaRPr sz="1200" b="1">
                        <a:solidFill>
                          <a:srgbClr val="F2F2F2"/>
                        </a:solidFill>
                      </a:endParaRPr>
                    </a:p>
                  </a:txBody>
                  <a:tcPr marL="91425" marR="91425" marT="91425" marB="91425"/>
                </a:tc>
                <a:tc>
                  <a:txBody>
                    <a:bodyPr/>
                    <a:lstStyle/>
                    <a:p>
                      <a:pPr marL="0" lvl="0" indent="0" algn="ctr" rtl="0">
                        <a:spcBef>
                          <a:spcPts val="0"/>
                        </a:spcBef>
                        <a:spcAft>
                          <a:spcPts val="0"/>
                        </a:spcAft>
                        <a:buNone/>
                      </a:pPr>
                      <a:r>
                        <a:rPr lang="en-CA" sz="1200" b="1">
                          <a:solidFill>
                            <a:srgbClr val="F2F2F2"/>
                          </a:solidFill>
                        </a:rPr>
                        <a:t>Description</a:t>
                      </a:r>
                      <a:endParaRPr sz="1200" b="1">
                        <a:solidFill>
                          <a:srgbClr val="F2F2F2"/>
                        </a:solidFill>
                      </a:endParaRPr>
                    </a:p>
                  </a:txBody>
                  <a:tcPr marL="91425" marR="91425" marT="91425" marB="91425"/>
                </a:tc>
                <a:extLst>
                  <a:ext uri="{0D108BD9-81ED-4DB2-BD59-A6C34878D82A}">
                    <a16:rowId xmlns:a16="http://schemas.microsoft.com/office/drawing/2014/main" val="10000"/>
                  </a:ext>
                </a:extLst>
              </a:tr>
              <a:tr h="373375">
                <a:tc>
                  <a:txBody>
                    <a:bodyPr/>
                    <a:lstStyle/>
                    <a:p>
                      <a:pPr marL="0" lvl="0" indent="0" algn="l" rtl="0">
                        <a:spcBef>
                          <a:spcPts val="0"/>
                        </a:spcBef>
                        <a:spcAft>
                          <a:spcPts val="0"/>
                        </a:spcAft>
                        <a:buNone/>
                      </a:pPr>
                      <a:r>
                        <a:rPr lang="en-CA" sz="1200">
                          <a:solidFill>
                            <a:srgbClr val="F2F2F2"/>
                          </a:solidFill>
                        </a:rPr>
                        <a:t>Posteam_timeouts_remaining</a:t>
                      </a:r>
                      <a:endParaRPr sz="1200">
                        <a:solidFill>
                          <a:srgbClr val="F2F2F2"/>
                        </a:solidFill>
                      </a:endParaRPr>
                    </a:p>
                  </a:txBody>
                  <a:tcPr marL="91425" marR="91425" marT="91425" marB="91425"/>
                </a:tc>
                <a:tc>
                  <a:txBody>
                    <a:bodyPr/>
                    <a:lstStyle/>
                    <a:p>
                      <a:pPr marL="0" lvl="0" indent="0" algn="l" rtl="0">
                        <a:spcBef>
                          <a:spcPts val="0"/>
                        </a:spcBef>
                        <a:spcAft>
                          <a:spcPts val="0"/>
                        </a:spcAft>
                        <a:buNone/>
                      </a:pPr>
                      <a:r>
                        <a:rPr lang="en-CA" sz="1200">
                          <a:solidFill>
                            <a:srgbClr val="F2F2F2"/>
                          </a:solidFill>
                        </a:rPr>
                        <a:t>Number of timeouts remaining for the team with possession of the ball</a:t>
                      </a:r>
                      <a:endParaRPr sz="1200">
                        <a:solidFill>
                          <a:srgbClr val="F2F2F2"/>
                        </a:solidFill>
                      </a:endParaRPr>
                    </a:p>
                  </a:txBody>
                  <a:tcPr marL="91425" marR="91425" marT="91425" marB="91425"/>
                </a:tc>
                <a:extLst>
                  <a:ext uri="{0D108BD9-81ED-4DB2-BD59-A6C34878D82A}">
                    <a16:rowId xmlns:a16="http://schemas.microsoft.com/office/drawing/2014/main" val="10001"/>
                  </a:ext>
                </a:extLst>
              </a:tr>
              <a:tr h="373375">
                <a:tc>
                  <a:txBody>
                    <a:bodyPr/>
                    <a:lstStyle/>
                    <a:p>
                      <a:pPr marL="0" lvl="0" indent="0" algn="l" rtl="0">
                        <a:spcBef>
                          <a:spcPts val="0"/>
                        </a:spcBef>
                        <a:spcAft>
                          <a:spcPts val="0"/>
                        </a:spcAft>
                        <a:buNone/>
                      </a:pPr>
                      <a:r>
                        <a:rPr lang="en-CA" sz="1200">
                          <a:solidFill>
                            <a:srgbClr val="F2F2F2"/>
                          </a:solidFill>
                        </a:rPr>
                        <a:t>Defteam_timeouts_remaining</a:t>
                      </a:r>
                      <a:endParaRPr sz="1200">
                        <a:solidFill>
                          <a:srgbClr val="F2F2F2"/>
                        </a:solidFill>
                      </a:endParaRPr>
                    </a:p>
                  </a:txBody>
                  <a:tcPr marL="91425" marR="91425" marT="91425" marB="91425"/>
                </a:tc>
                <a:tc>
                  <a:txBody>
                    <a:bodyPr/>
                    <a:lstStyle/>
                    <a:p>
                      <a:pPr marL="0" lvl="0" indent="0" algn="l" rtl="0">
                        <a:spcBef>
                          <a:spcPts val="0"/>
                        </a:spcBef>
                        <a:spcAft>
                          <a:spcPts val="0"/>
                        </a:spcAft>
                        <a:buNone/>
                      </a:pPr>
                      <a:r>
                        <a:rPr lang="en-CA" sz="1200">
                          <a:solidFill>
                            <a:srgbClr val="F2F2F2"/>
                          </a:solidFill>
                        </a:rPr>
                        <a:t>Number of timeouts remaining for the team that’s defending</a:t>
                      </a:r>
                      <a:endParaRPr sz="1200">
                        <a:solidFill>
                          <a:srgbClr val="F2F2F2"/>
                        </a:solidFill>
                      </a:endParaRPr>
                    </a:p>
                  </a:txBody>
                  <a:tcPr marL="91425" marR="91425" marT="91425" marB="91425"/>
                </a:tc>
                <a:extLst>
                  <a:ext uri="{0D108BD9-81ED-4DB2-BD59-A6C34878D82A}">
                    <a16:rowId xmlns:a16="http://schemas.microsoft.com/office/drawing/2014/main" val="10002"/>
                  </a:ext>
                </a:extLst>
              </a:tr>
              <a:tr h="373375">
                <a:tc>
                  <a:txBody>
                    <a:bodyPr/>
                    <a:lstStyle/>
                    <a:p>
                      <a:pPr marL="0" lvl="0" indent="0" algn="l" rtl="0">
                        <a:spcBef>
                          <a:spcPts val="0"/>
                        </a:spcBef>
                        <a:spcAft>
                          <a:spcPts val="0"/>
                        </a:spcAft>
                        <a:buNone/>
                      </a:pPr>
                      <a:r>
                        <a:rPr lang="en-CA" sz="1200">
                          <a:solidFill>
                            <a:srgbClr val="F2F2F2"/>
                          </a:solidFill>
                        </a:rPr>
                        <a:t>Game_seconds_remaining</a:t>
                      </a:r>
                      <a:endParaRPr sz="1200">
                        <a:solidFill>
                          <a:srgbClr val="F2F2F2"/>
                        </a:solidFill>
                      </a:endParaRPr>
                    </a:p>
                  </a:txBody>
                  <a:tcPr marL="91425" marR="91425" marT="91425" marB="91425"/>
                </a:tc>
                <a:tc>
                  <a:txBody>
                    <a:bodyPr/>
                    <a:lstStyle/>
                    <a:p>
                      <a:pPr marL="0" lvl="0" indent="0" algn="l" rtl="0">
                        <a:spcBef>
                          <a:spcPts val="0"/>
                        </a:spcBef>
                        <a:spcAft>
                          <a:spcPts val="0"/>
                        </a:spcAft>
                        <a:buNone/>
                      </a:pPr>
                      <a:r>
                        <a:rPr lang="en-CA" sz="1200">
                          <a:solidFill>
                            <a:srgbClr val="F2F2F2"/>
                          </a:solidFill>
                        </a:rPr>
                        <a:t>Numeric seconds remaining in the overall game</a:t>
                      </a:r>
                      <a:endParaRPr sz="1200">
                        <a:solidFill>
                          <a:srgbClr val="F2F2F2"/>
                        </a:solidFill>
                      </a:endParaRPr>
                    </a:p>
                  </a:txBody>
                  <a:tcPr marL="91425" marR="91425" marT="91425" marB="91425"/>
                </a:tc>
                <a:extLst>
                  <a:ext uri="{0D108BD9-81ED-4DB2-BD59-A6C34878D82A}">
                    <a16:rowId xmlns:a16="http://schemas.microsoft.com/office/drawing/2014/main" val="10003"/>
                  </a:ext>
                </a:extLst>
              </a:tr>
              <a:tr h="373375">
                <a:tc>
                  <a:txBody>
                    <a:bodyPr/>
                    <a:lstStyle/>
                    <a:p>
                      <a:pPr marL="0" lvl="0" indent="0" algn="l" rtl="0">
                        <a:spcBef>
                          <a:spcPts val="0"/>
                        </a:spcBef>
                        <a:spcAft>
                          <a:spcPts val="0"/>
                        </a:spcAft>
                        <a:buNone/>
                      </a:pPr>
                      <a:r>
                        <a:rPr lang="en-CA" sz="1200">
                          <a:solidFill>
                            <a:srgbClr val="F2F2F2"/>
                          </a:solidFill>
                        </a:rPr>
                        <a:t>Ydstogo</a:t>
                      </a:r>
                      <a:endParaRPr sz="1200">
                        <a:solidFill>
                          <a:srgbClr val="F2F2F2"/>
                        </a:solidFill>
                      </a:endParaRPr>
                    </a:p>
                  </a:txBody>
                  <a:tcPr marL="91425" marR="91425" marT="91425" marB="91425"/>
                </a:tc>
                <a:tc>
                  <a:txBody>
                    <a:bodyPr/>
                    <a:lstStyle/>
                    <a:p>
                      <a:pPr marL="0" lvl="0" indent="0" algn="l" rtl="0">
                        <a:spcBef>
                          <a:spcPts val="0"/>
                        </a:spcBef>
                        <a:spcAft>
                          <a:spcPts val="0"/>
                        </a:spcAft>
                        <a:buNone/>
                      </a:pPr>
                      <a:r>
                        <a:rPr lang="en-CA" sz="1200">
                          <a:solidFill>
                            <a:srgbClr val="F2F2F2"/>
                          </a:solidFill>
                        </a:rPr>
                        <a:t>Numeric yards in distance from line of scrimmage to first down or end zone</a:t>
                      </a:r>
                      <a:endParaRPr sz="1200">
                        <a:solidFill>
                          <a:srgbClr val="F2F2F2"/>
                        </a:solidFill>
                      </a:endParaRPr>
                    </a:p>
                  </a:txBody>
                  <a:tcPr marL="91425" marR="91425" marT="91425" marB="91425"/>
                </a:tc>
                <a:extLst>
                  <a:ext uri="{0D108BD9-81ED-4DB2-BD59-A6C34878D82A}">
                    <a16:rowId xmlns:a16="http://schemas.microsoft.com/office/drawing/2014/main" val="10004"/>
                  </a:ext>
                </a:extLst>
              </a:tr>
              <a:tr h="373375">
                <a:tc>
                  <a:txBody>
                    <a:bodyPr/>
                    <a:lstStyle/>
                    <a:p>
                      <a:pPr marL="0" lvl="0" indent="0" algn="l" rtl="0">
                        <a:spcBef>
                          <a:spcPts val="0"/>
                        </a:spcBef>
                        <a:spcAft>
                          <a:spcPts val="0"/>
                        </a:spcAft>
                        <a:buNone/>
                      </a:pPr>
                      <a:r>
                        <a:rPr lang="en-CA" sz="1200">
                          <a:solidFill>
                            <a:srgbClr val="F2F2F2"/>
                          </a:solidFill>
                        </a:rPr>
                        <a:t>Natural Log of Ydstogo</a:t>
                      </a:r>
                      <a:endParaRPr sz="1200">
                        <a:solidFill>
                          <a:srgbClr val="F2F2F2"/>
                        </a:solidFill>
                      </a:endParaRPr>
                    </a:p>
                  </a:txBody>
                  <a:tcPr marL="91425" marR="91425" marT="91425" marB="91425"/>
                </a:tc>
                <a:tc>
                  <a:txBody>
                    <a:bodyPr/>
                    <a:lstStyle/>
                    <a:p>
                      <a:pPr marL="0" lvl="0" indent="0" algn="l" rtl="0">
                        <a:spcBef>
                          <a:spcPts val="0"/>
                        </a:spcBef>
                        <a:spcAft>
                          <a:spcPts val="0"/>
                        </a:spcAft>
                        <a:buNone/>
                      </a:pPr>
                      <a:r>
                        <a:rPr lang="en-CA" sz="1200">
                          <a:solidFill>
                            <a:srgbClr val="F2F2F2"/>
                          </a:solidFill>
                        </a:rPr>
                        <a:t>Natural log of yards to go</a:t>
                      </a:r>
                      <a:endParaRPr sz="1200">
                        <a:solidFill>
                          <a:srgbClr val="F2F2F2"/>
                        </a:solidFill>
                      </a:endParaRPr>
                    </a:p>
                  </a:txBody>
                  <a:tcPr marL="91425" marR="91425" marT="91425" marB="91425"/>
                </a:tc>
                <a:extLst>
                  <a:ext uri="{0D108BD9-81ED-4DB2-BD59-A6C34878D82A}">
                    <a16:rowId xmlns:a16="http://schemas.microsoft.com/office/drawing/2014/main" val="10005"/>
                  </a:ext>
                </a:extLst>
              </a:tr>
              <a:tr h="373375">
                <a:tc>
                  <a:txBody>
                    <a:bodyPr/>
                    <a:lstStyle/>
                    <a:p>
                      <a:pPr marL="0" lvl="0" indent="0" algn="l" rtl="0">
                        <a:spcBef>
                          <a:spcPts val="0"/>
                        </a:spcBef>
                        <a:spcAft>
                          <a:spcPts val="0"/>
                        </a:spcAft>
                        <a:buNone/>
                      </a:pPr>
                      <a:r>
                        <a:rPr lang="en-CA" sz="1200">
                          <a:solidFill>
                            <a:srgbClr val="F2F2F2"/>
                          </a:solidFill>
                        </a:rPr>
                        <a:t>UnderTwoMinutes</a:t>
                      </a:r>
                      <a:endParaRPr sz="1200">
                        <a:solidFill>
                          <a:srgbClr val="F2F2F2"/>
                        </a:solidFill>
                      </a:endParaRPr>
                    </a:p>
                  </a:txBody>
                  <a:tcPr marL="91425" marR="91425" marT="91425" marB="91425"/>
                </a:tc>
                <a:tc>
                  <a:txBody>
                    <a:bodyPr/>
                    <a:lstStyle/>
                    <a:p>
                      <a:pPr marL="0" lvl="0" indent="0" algn="l" rtl="0">
                        <a:spcBef>
                          <a:spcPts val="0"/>
                        </a:spcBef>
                        <a:spcAft>
                          <a:spcPts val="0"/>
                        </a:spcAft>
                        <a:buNone/>
                      </a:pPr>
                      <a:r>
                        <a:rPr lang="en-CA" sz="1200">
                          <a:solidFill>
                            <a:srgbClr val="F2F2F2"/>
                          </a:solidFill>
                        </a:rPr>
                        <a:t>1 = under two minutes in the half, 0 = otherwise</a:t>
                      </a:r>
                      <a:endParaRPr sz="1200">
                        <a:solidFill>
                          <a:srgbClr val="F2F2F2"/>
                        </a:solidFill>
                      </a:endParaRPr>
                    </a:p>
                  </a:txBody>
                  <a:tcPr marL="91425" marR="91425" marT="91425" marB="91425"/>
                </a:tc>
                <a:extLst>
                  <a:ext uri="{0D108BD9-81ED-4DB2-BD59-A6C34878D82A}">
                    <a16:rowId xmlns:a16="http://schemas.microsoft.com/office/drawing/2014/main" val="10006"/>
                  </a:ext>
                </a:extLst>
              </a:tr>
              <a:tr h="373375">
                <a:tc>
                  <a:txBody>
                    <a:bodyPr/>
                    <a:lstStyle/>
                    <a:p>
                      <a:pPr marL="0" lvl="0" indent="0" algn="l" rtl="0">
                        <a:spcBef>
                          <a:spcPts val="0"/>
                        </a:spcBef>
                        <a:spcAft>
                          <a:spcPts val="0"/>
                        </a:spcAft>
                        <a:buNone/>
                      </a:pPr>
                      <a:r>
                        <a:rPr lang="en-CA" sz="1200">
                          <a:solidFill>
                            <a:srgbClr val="F2F2F2"/>
                          </a:solidFill>
                        </a:rPr>
                        <a:t>ln(Ydstogo) x Down</a:t>
                      </a:r>
                      <a:endParaRPr sz="1200">
                        <a:solidFill>
                          <a:srgbClr val="F2F2F2"/>
                        </a:solidFill>
                      </a:endParaRPr>
                    </a:p>
                  </a:txBody>
                  <a:tcPr marL="91425" marR="91425" marT="91425" marB="91425"/>
                </a:tc>
                <a:tc>
                  <a:txBody>
                    <a:bodyPr/>
                    <a:lstStyle/>
                    <a:p>
                      <a:pPr marL="0" lvl="0" indent="0" algn="l" rtl="0">
                        <a:spcBef>
                          <a:spcPts val="0"/>
                        </a:spcBef>
                        <a:spcAft>
                          <a:spcPts val="0"/>
                        </a:spcAft>
                        <a:buNone/>
                      </a:pPr>
                      <a:r>
                        <a:rPr lang="en-CA" sz="1200">
                          <a:solidFill>
                            <a:srgbClr val="F2F2F2"/>
                          </a:solidFill>
                        </a:rPr>
                        <a:t>Interaction term between ln(Ydstogo) and down</a:t>
                      </a:r>
                      <a:endParaRPr sz="1200">
                        <a:solidFill>
                          <a:srgbClr val="F2F2F2"/>
                        </a:solidFill>
                      </a:endParaRPr>
                    </a:p>
                  </a:txBody>
                  <a:tcPr marL="91425" marR="91425" marT="91425" marB="91425"/>
                </a:tc>
                <a:extLst>
                  <a:ext uri="{0D108BD9-81ED-4DB2-BD59-A6C34878D82A}">
                    <a16:rowId xmlns:a16="http://schemas.microsoft.com/office/drawing/2014/main" val="10007"/>
                  </a:ext>
                </a:extLst>
              </a:tr>
              <a:tr h="373375">
                <a:tc>
                  <a:txBody>
                    <a:bodyPr/>
                    <a:lstStyle/>
                    <a:p>
                      <a:pPr marL="0" lvl="0" indent="0" algn="l" rtl="0">
                        <a:spcBef>
                          <a:spcPts val="0"/>
                        </a:spcBef>
                        <a:spcAft>
                          <a:spcPts val="0"/>
                        </a:spcAft>
                        <a:buNone/>
                      </a:pPr>
                      <a:r>
                        <a:rPr lang="en-CA" sz="1200">
                          <a:solidFill>
                            <a:srgbClr val="F2F2F2"/>
                          </a:solidFill>
                        </a:rPr>
                        <a:t>Yardline x Down</a:t>
                      </a:r>
                      <a:endParaRPr sz="1200">
                        <a:solidFill>
                          <a:srgbClr val="F2F2F2"/>
                        </a:solidFill>
                      </a:endParaRPr>
                    </a:p>
                  </a:txBody>
                  <a:tcPr marL="91425" marR="91425" marT="91425" marB="91425"/>
                </a:tc>
                <a:tc>
                  <a:txBody>
                    <a:bodyPr/>
                    <a:lstStyle/>
                    <a:p>
                      <a:pPr marL="0" lvl="0" indent="0" algn="l" rtl="0">
                        <a:spcBef>
                          <a:spcPts val="0"/>
                        </a:spcBef>
                        <a:spcAft>
                          <a:spcPts val="0"/>
                        </a:spcAft>
                        <a:buNone/>
                      </a:pPr>
                      <a:r>
                        <a:rPr lang="en-CA" sz="1200">
                          <a:solidFill>
                            <a:srgbClr val="F2F2F2"/>
                          </a:solidFill>
                        </a:rPr>
                        <a:t>Interaction term between yardline_100 and down</a:t>
                      </a:r>
                      <a:endParaRPr sz="1200">
                        <a:solidFill>
                          <a:srgbClr val="F2F2F2"/>
                        </a:solidFill>
                      </a:endParaRPr>
                    </a:p>
                  </a:txBody>
                  <a:tcPr marL="91425" marR="91425" marT="91425" marB="91425"/>
                </a:tc>
                <a:extLst>
                  <a:ext uri="{0D108BD9-81ED-4DB2-BD59-A6C34878D82A}">
                    <a16:rowId xmlns:a16="http://schemas.microsoft.com/office/drawing/2014/main" val="10008"/>
                  </a:ext>
                </a:extLst>
              </a:tr>
              <a:tr h="373375">
                <a:tc>
                  <a:txBody>
                    <a:bodyPr/>
                    <a:lstStyle/>
                    <a:p>
                      <a:pPr marL="0" lvl="0" indent="0" algn="l" rtl="0">
                        <a:spcBef>
                          <a:spcPts val="0"/>
                        </a:spcBef>
                        <a:spcAft>
                          <a:spcPts val="0"/>
                        </a:spcAft>
                        <a:buNone/>
                      </a:pPr>
                      <a:r>
                        <a:rPr lang="en-CA" sz="1200">
                          <a:solidFill>
                            <a:srgbClr val="F2F2F2"/>
                          </a:solidFill>
                        </a:rPr>
                        <a:t>ln(Ydstogo) x Goal_to_go</a:t>
                      </a:r>
                      <a:endParaRPr sz="1200">
                        <a:solidFill>
                          <a:srgbClr val="F2F2F2"/>
                        </a:solidFill>
                      </a:endParaRPr>
                    </a:p>
                  </a:txBody>
                  <a:tcPr marL="91425" marR="91425" marT="91425" marB="91425"/>
                </a:tc>
                <a:tc>
                  <a:txBody>
                    <a:bodyPr/>
                    <a:lstStyle/>
                    <a:p>
                      <a:pPr marL="0" lvl="0" indent="0" algn="l" rtl="0">
                        <a:spcBef>
                          <a:spcPts val="0"/>
                        </a:spcBef>
                        <a:spcAft>
                          <a:spcPts val="0"/>
                        </a:spcAft>
                        <a:buNone/>
                      </a:pPr>
                      <a:r>
                        <a:rPr lang="en-CA" sz="1200">
                          <a:solidFill>
                            <a:srgbClr val="F2F2F2"/>
                          </a:solidFill>
                        </a:rPr>
                        <a:t>Interaction term between ln(Ydstogo) and goal_to_go</a:t>
                      </a:r>
                      <a:endParaRPr sz="1200">
                        <a:solidFill>
                          <a:srgbClr val="F2F2F2"/>
                        </a:solidFill>
                      </a:endParaRPr>
                    </a:p>
                  </a:txBody>
                  <a:tcPr marL="91425" marR="91425" marT="91425" marB="91425"/>
                </a:tc>
                <a:extLst>
                  <a:ext uri="{0D108BD9-81ED-4DB2-BD59-A6C34878D82A}">
                    <a16:rowId xmlns:a16="http://schemas.microsoft.com/office/drawing/2014/main" val="10009"/>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52" descr="A stadium with people in the stands&#10;&#10;Description automatically generated"/>
          <p:cNvPicPr preferRelativeResize="0"/>
          <p:nvPr/>
        </p:nvPicPr>
        <p:blipFill rotWithShape="1">
          <a:blip r:embed="rId3">
            <a:alphaModFix/>
          </a:blip>
          <a:srcRect l="13047" t="5556" r="13032" b="5547"/>
          <a:stretch/>
        </p:blipFill>
        <p:spPr>
          <a:xfrm>
            <a:off x="0" y="286799"/>
            <a:ext cx="9144000" cy="4569901"/>
          </a:xfrm>
          <a:prstGeom prst="rect">
            <a:avLst/>
          </a:prstGeom>
          <a:noFill/>
          <a:ln>
            <a:noFill/>
          </a:ln>
        </p:spPr>
      </p:pic>
      <p:sp>
        <p:nvSpPr>
          <p:cNvPr id="382" name="Google Shape;382;p52"/>
          <p:cNvSpPr txBox="1">
            <a:spLocks noGrp="1"/>
          </p:cNvSpPr>
          <p:nvPr>
            <p:ph type="ctrTitle"/>
          </p:nvPr>
        </p:nvSpPr>
        <p:spPr>
          <a:xfrm>
            <a:off x="145649" y="417950"/>
            <a:ext cx="8211300" cy="4632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90000"/>
              </a:lnSpc>
              <a:spcBef>
                <a:spcPts val="0"/>
              </a:spcBef>
              <a:spcAft>
                <a:spcPts val="0"/>
              </a:spcAft>
              <a:buClr>
                <a:srgbClr val="F2F2F2"/>
              </a:buClr>
              <a:buSzPct val="100000"/>
              <a:buFont typeface="Arial"/>
              <a:buNone/>
            </a:pPr>
            <a:r>
              <a:rPr lang="en-CA" sz="3000" b="1">
                <a:solidFill>
                  <a:srgbClr val="F2F2F2"/>
                </a:solidFill>
                <a:latin typeface="Arial"/>
                <a:ea typeface="Arial"/>
                <a:cs typeface="Arial"/>
                <a:sym typeface="Arial"/>
              </a:rPr>
              <a:t>Methodology Overview – Win Probability Model</a:t>
            </a:r>
            <a:endParaRPr b="1"/>
          </a:p>
        </p:txBody>
      </p:sp>
      <p:sp>
        <p:nvSpPr>
          <p:cNvPr id="383" name="Google Shape;383;p52"/>
          <p:cNvSpPr txBox="1">
            <a:spLocks noGrp="1"/>
          </p:cNvSpPr>
          <p:nvPr>
            <p:ph type="subTitle" idx="1"/>
          </p:nvPr>
        </p:nvSpPr>
        <p:spPr>
          <a:xfrm>
            <a:off x="231104" y="1109246"/>
            <a:ext cx="8355000" cy="3529200"/>
          </a:xfrm>
          <a:prstGeom prst="rect">
            <a:avLst/>
          </a:prstGeom>
          <a:noFill/>
          <a:ln>
            <a:noFill/>
          </a:ln>
        </p:spPr>
        <p:txBody>
          <a:bodyPr spcFirstLastPara="1" wrap="square" lIns="68575" tIns="34275" rIns="68575" bIns="34275" anchor="t" anchorCtr="0">
            <a:normAutofit/>
          </a:bodyPr>
          <a:lstStyle/>
          <a:p>
            <a:pPr marL="457200" lvl="0" indent="-323850" algn="l" rtl="0">
              <a:lnSpc>
                <a:spcPct val="90000"/>
              </a:lnSpc>
              <a:spcBef>
                <a:spcPts val="0"/>
              </a:spcBef>
              <a:spcAft>
                <a:spcPts val="0"/>
              </a:spcAft>
              <a:buClr>
                <a:srgbClr val="D8D8D8"/>
              </a:buClr>
              <a:buSzPts val="1500"/>
              <a:buChar char="●"/>
            </a:pPr>
            <a:r>
              <a:rPr lang="en-CA" sz="1500" b="1">
                <a:solidFill>
                  <a:srgbClr val="8DA9DB"/>
                </a:solidFill>
              </a:rPr>
              <a:t>Determine Error Measurement to use to Assess Model Performance</a:t>
            </a:r>
            <a:r>
              <a:rPr lang="en-CA" sz="1500">
                <a:solidFill>
                  <a:srgbClr val="D8D8D8"/>
                </a:solidFill>
              </a:rPr>
              <a:t>: We implemented a method of evaluating performance that was developed by Yurko, Ventura, and Horowitz (2018) for use on their win probability model. Using this method, the predicted probabilities are compared to observed probabilities by creating bins that aggregate similar predictions together.  The win probabilities are binned in five percent increments leading to 20 possible bins total. All of the predicted probabilities with a value that falls within the range of a bin (e.g. 0.15 to 0.20) are aggregated together and the mean predicted probability of this aggregated group is calculated (e.g. 0.185). The observed probability of this bin is calculated as the actual number of times the binned observations won divided by the number of observations in the bin. </a:t>
            </a:r>
            <a:endParaRPr/>
          </a:p>
          <a:p>
            <a:pPr marL="457200" lvl="0" indent="-228600" algn="l" rtl="0">
              <a:lnSpc>
                <a:spcPct val="90000"/>
              </a:lnSpc>
              <a:spcBef>
                <a:spcPts val="0"/>
              </a:spcBef>
              <a:spcAft>
                <a:spcPts val="0"/>
              </a:spcAft>
              <a:buClr>
                <a:srgbClr val="D8D8D8"/>
              </a:buClr>
              <a:buSzPts val="1500"/>
              <a:buNone/>
            </a:pPr>
            <a:endParaRPr sz="1500">
              <a:solidFill>
                <a:srgbClr val="D8D8D8"/>
              </a:solidFill>
            </a:endParaRPr>
          </a:p>
          <a:p>
            <a:pPr marL="457200" lvl="0" indent="-323850" algn="l" rtl="0">
              <a:lnSpc>
                <a:spcPct val="90000"/>
              </a:lnSpc>
              <a:spcBef>
                <a:spcPts val="0"/>
              </a:spcBef>
              <a:spcAft>
                <a:spcPts val="0"/>
              </a:spcAft>
              <a:buClr>
                <a:srgbClr val="D8D8D8"/>
              </a:buClr>
              <a:buSzPts val="1500"/>
              <a:buChar char="●"/>
            </a:pPr>
            <a:r>
              <a:rPr lang="en-CA" sz="1500">
                <a:solidFill>
                  <a:srgbClr val="D8D8D8"/>
                </a:solidFill>
              </a:rPr>
              <a:t>The error associated with a bin is the absolute value of the difference between the predicted probability and the observed probability.</a:t>
            </a:r>
            <a:endParaRPr/>
          </a:p>
          <a:p>
            <a:pPr marL="457200" lvl="0" indent="-228600" algn="l" rtl="0">
              <a:lnSpc>
                <a:spcPct val="90000"/>
              </a:lnSpc>
              <a:spcBef>
                <a:spcPts val="0"/>
              </a:spcBef>
              <a:spcAft>
                <a:spcPts val="0"/>
              </a:spcAft>
              <a:buClr>
                <a:srgbClr val="D8D8D8"/>
              </a:buClr>
              <a:buSzPts val="1500"/>
              <a:buNone/>
            </a:pPr>
            <a:endParaRPr sz="1500">
              <a:solidFill>
                <a:srgbClr val="D8D8D8"/>
              </a:solidFill>
            </a:endParaRPr>
          </a:p>
          <a:p>
            <a:pPr marL="457200" lvl="0" indent="-228600" algn="l" rtl="0">
              <a:lnSpc>
                <a:spcPct val="90000"/>
              </a:lnSpc>
              <a:spcBef>
                <a:spcPts val="0"/>
              </a:spcBef>
              <a:spcAft>
                <a:spcPts val="0"/>
              </a:spcAft>
              <a:buClr>
                <a:srgbClr val="D8D8D8"/>
              </a:buClr>
              <a:buSzPts val="1500"/>
              <a:buNone/>
            </a:pPr>
            <a:endParaRPr sz="1500">
              <a:solidFill>
                <a:srgbClr val="D8D8D8"/>
              </a:solidFill>
            </a:endParaRPr>
          </a:p>
          <a:p>
            <a:pPr marL="457200" lvl="0" indent="-228600" algn="l" rtl="0">
              <a:lnSpc>
                <a:spcPct val="90000"/>
              </a:lnSpc>
              <a:spcBef>
                <a:spcPts val="0"/>
              </a:spcBef>
              <a:spcAft>
                <a:spcPts val="0"/>
              </a:spcAft>
              <a:buClr>
                <a:srgbClr val="D8D8D8"/>
              </a:buClr>
              <a:buSzPts val="1500"/>
              <a:buNone/>
            </a:pPr>
            <a:endParaRPr sz="1500">
              <a:solidFill>
                <a:srgbClr val="D8D8D8"/>
              </a:solidFill>
            </a:endParaRPr>
          </a:p>
          <a:p>
            <a:pPr marL="457200" lvl="0" indent="-323850" algn="l" rtl="0">
              <a:lnSpc>
                <a:spcPct val="90000"/>
              </a:lnSpc>
              <a:spcBef>
                <a:spcPts val="0"/>
              </a:spcBef>
              <a:spcAft>
                <a:spcPts val="0"/>
              </a:spcAft>
              <a:buClr>
                <a:srgbClr val="D8D8D8"/>
              </a:buClr>
              <a:buSzPts val="1500"/>
              <a:buChar char="●"/>
            </a:pPr>
            <a:r>
              <a:rPr lang="en-CA" sz="1500">
                <a:solidFill>
                  <a:srgbClr val="D8D8D8"/>
                </a:solidFill>
              </a:rPr>
              <a:t>The mean absolute error is the weighted average of the mean absolute errors of the bins.</a:t>
            </a:r>
            <a:endParaRPr/>
          </a:p>
        </p:txBody>
      </p:sp>
      <p:sp>
        <p:nvSpPr>
          <p:cNvPr id="384" name="Google Shape;384;p52"/>
          <p:cNvSpPr txBox="1"/>
          <p:nvPr/>
        </p:nvSpPr>
        <p:spPr>
          <a:xfrm>
            <a:off x="2957358" y="4388423"/>
            <a:ext cx="2173500" cy="618900"/>
          </a:xfrm>
          <a:prstGeom prst="rect">
            <a:avLst/>
          </a:prstGeom>
          <a:blipFill rotWithShape="1">
            <a:blip r:embed="rId4">
              <a:alphaModFix/>
            </a:blip>
            <a:stretch>
              <a:fillRect t="-43999" b="-3999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CA" sz="1400" b="0" i="0" u="none" strike="noStrike" cap="none">
                <a:latin typeface="Arial"/>
                <a:ea typeface="Arial"/>
                <a:cs typeface="Arial"/>
                <a:sym typeface="Arial"/>
              </a:rPr>
              <a:t> </a:t>
            </a:r>
            <a:endParaRPr/>
          </a:p>
        </p:txBody>
      </p:sp>
      <p:sp>
        <p:nvSpPr>
          <p:cNvPr id="385" name="Google Shape;385;p52"/>
          <p:cNvSpPr txBox="1"/>
          <p:nvPr/>
        </p:nvSpPr>
        <p:spPr>
          <a:xfrm>
            <a:off x="2957358" y="3673526"/>
            <a:ext cx="2587800" cy="523200"/>
          </a:xfrm>
          <a:prstGeom prst="rect">
            <a:avLst/>
          </a:prstGeom>
          <a:blipFill rotWithShape="1">
            <a:blip r:embed="rId5">
              <a:alphaModFix/>
            </a:blip>
            <a:stretch>
              <a:fillRect t="-237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CA" sz="1400" b="0" i="0" u="none" strike="noStrike" cap="none">
                <a:latin typeface="Arial"/>
                <a:ea typeface="Arial"/>
                <a:cs typeface="Arial"/>
                <a:sym typeface="Arial"/>
              </a:rPr>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5"/>
          <p:cNvSpPr txBox="1">
            <a:spLocks noGrp="1"/>
          </p:cNvSpPr>
          <p:nvPr>
            <p:ph type="ctrTitle"/>
          </p:nvPr>
        </p:nvSpPr>
        <p:spPr>
          <a:xfrm>
            <a:off x="1143000" y="841772"/>
            <a:ext cx="6858000" cy="17907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endParaRPr/>
          </a:p>
        </p:txBody>
      </p:sp>
      <p:sp>
        <p:nvSpPr>
          <p:cNvPr id="232" name="Google Shape;232;p35"/>
          <p:cNvSpPr txBox="1">
            <a:spLocks noGrp="1"/>
          </p:cNvSpPr>
          <p:nvPr>
            <p:ph type="subTitle" idx="1"/>
          </p:nvPr>
        </p:nvSpPr>
        <p:spPr>
          <a:xfrm>
            <a:off x="1143000" y="2701529"/>
            <a:ext cx="6858000" cy="12417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pic>
        <p:nvPicPr>
          <p:cNvPr id="233" name="Google Shape;233;p35" descr="A stadium with people in the stands&#10;&#10;Description automatically generated"/>
          <p:cNvPicPr preferRelativeResize="0"/>
          <p:nvPr/>
        </p:nvPicPr>
        <p:blipFill rotWithShape="1">
          <a:blip r:embed="rId3">
            <a:alphaModFix/>
          </a:blip>
          <a:srcRect l="13047" t="5556" r="13032" b="5547"/>
          <a:stretch/>
        </p:blipFill>
        <p:spPr>
          <a:xfrm>
            <a:off x="0" y="286125"/>
            <a:ext cx="9144002" cy="4569901"/>
          </a:xfrm>
          <a:prstGeom prst="rect">
            <a:avLst/>
          </a:prstGeom>
          <a:noFill/>
          <a:ln>
            <a:noFill/>
          </a:ln>
        </p:spPr>
      </p:pic>
      <p:sp>
        <p:nvSpPr>
          <p:cNvPr id="234" name="Google Shape;234;p35"/>
          <p:cNvSpPr txBox="1"/>
          <p:nvPr/>
        </p:nvSpPr>
        <p:spPr>
          <a:xfrm>
            <a:off x="302625" y="1137500"/>
            <a:ext cx="8527800" cy="3508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Calibri"/>
              <a:buChar char="●"/>
            </a:pPr>
            <a:r>
              <a:rPr lang="en-CA">
                <a:solidFill>
                  <a:schemeClr val="lt1"/>
                </a:solidFill>
                <a:latin typeface="Calibri"/>
                <a:ea typeface="Calibri"/>
                <a:cs typeface="Calibri"/>
                <a:sym typeface="Calibri"/>
              </a:rPr>
              <a:t>Created more features in addition to the ones created for the WinProb model, such as:</a:t>
            </a:r>
            <a:endParaRPr>
              <a:solidFill>
                <a:schemeClr val="lt1"/>
              </a:solidFill>
              <a:latin typeface="Calibri"/>
              <a:ea typeface="Calibri"/>
              <a:cs typeface="Calibri"/>
              <a:sym typeface="Calibri"/>
            </a:endParaRPr>
          </a:p>
          <a:p>
            <a:pPr marL="914400" lvl="1" indent="-317500" algn="l" rtl="0">
              <a:spcBef>
                <a:spcPts val="0"/>
              </a:spcBef>
              <a:spcAft>
                <a:spcPts val="0"/>
              </a:spcAft>
              <a:buClr>
                <a:schemeClr val="lt1"/>
              </a:buClr>
              <a:buSzPts val="1400"/>
              <a:buFont typeface="Calibri"/>
              <a:buChar char="○"/>
            </a:pPr>
            <a:r>
              <a:rPr lang="en-CA">
                <a:solidFill>
                  <a:schemeClr val="lt1"/>
                </a:solidFill>
                <a:latin typeface="Calibri"/>
                <a:ea typeface="Calibri"/>
                <a:cs typeface="Calibri"/>
                <a:sym typeface="Calibri"/>
              </a:rPr>
              <a:t>Total_yards_gained - summation of all yards gained</a:t>
            </a:r>
            <a:endParaRPr>
              <a:solidFill>
                <a:schemeClr val="lt1"/>
              </a:solidFill>
              <a:latin typeface="Calibri"/>
              <a:ea typeface="Calibri"/>
              <a:cs typeface="Calibri"/>
              <a:sym typeface="Calibri"/>
            </a:endParaRPr>
          </a:p>
          <a:p>
            <a:pPr marL="914400" lvl="1" indent="-317500" algn="l" rtl="0">
              <a:spcBef>
                <a:spcPts val="0"/>
              </a:spcBef>
              <a:spcAft>
                <a:spcPts val="0"/>
              </a:spcAft>
              <a:buClr>
                <a:schemeClr val="lt1"/>
              </a:buClr>
              <a:buSzPts val="1400"/>
              <a:buFont typeface="Calibri"/>
              <a:buChar char="○"/>
            </a:pPr>
            <a:r>
              <a:rPr lang="en-CA">
                <a:solidFill>
                  <a:schemeClr val="lt1"/>
                </a:solidFill>
                <a:latin typeface="Calibri"/>
                <a:ea typeface="Calibri"/>
                <a:cs typeface="Calibri"/>
                <a:sym typeface="Calibri"/>
              </a:rPr>
              <a:t>Successful_play - if yards gained &gt; 1 or made it for field goal</a:t>
            </a:r>
            <a:endParaRPr>
              <a:solidFill>
                <a:schemeClr val="lt1"/>
              </a:solidFill>
              <a:latin typeface="Calibri"/>
              <a:ea typeface="Calibri"/>
              <a:cs typeface="Calibri"/>
              <a:sym typeface="Calibri"/>
            </a:endParaRPr>
          </a:p>
          <a:p>
            <a:pPr marL="914400" lvl="1" indent="-317500" algn="l" rtl="0">
              <a:spcBef>
                <a:spcPts val="0"/>
              </a:spcBef>
              <a:spcAft>
                <a:spcPts val="0"/>
              </a:spcAft>
              <a:buClr>
                <a:schemeClr val="lt1"/>
              </a:buClr>
              <a:buSzPts val="1400"/>
              <a:buFont typeface="Calibri"/>
              <a:buChar char="○"/>
            </a:pPr>
            <a:r>
              <a:rPr lang="en-CA">
                <a:solidFill>
                  <a:schemeClr val="lt1"/>
                </a:solidFill>
                <a:latin typeface="Calibri"/>
                <a:ea typeface="Calibri"/>
                <a:cs typeface="Calibri"/>
                <a:sym typeface="Calibri"/>
              </a:rPr>
              <a:t>Field_goal_result_num - boolean on made it or missed/blocked</a:t>
            </a:r>
            <a:endParaRPr>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CA">
                <a:solidFill>
                  <a:schemeClr val="lt1"/>
                </a:solidFill>
                <a:latin typeface="Calibri"/>
                <a:ea typeface="Calibri"/>
                <a:cs typeface="Calibri"/>
                <a:sym typeface="Calibri"/>
              </a:rPr>
              <a:t>These were created as a manipulation or engineering of other pre-existing variables in the dataset</a:t>
            </a:r>
            <a:endParaRPr>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CA">
                <a:solidFill>
                  <a:schemeClr val="lt1"/>
                </a:solidFill>
                <a:latin typeface="Calibri"/>
                <a:ea typeface="Calibri"/>
                <a:cs typeface="Calibri"/>
                <a:sym typeface="Calibri"/>
              </a:rPr>
              <a:t>The engineered variables are particularly important for training the baseline cluster model</a:t>
            </a:r>
            <a:endParaRPr>
              <a:solidFill>
                <a:schemeClr val="lt1"/>
              </a:solidFill>
              <a:latin typeface="Calibri"/>
              <a:ea typeface="Calibri"/>
              <a:cs typeface="Calibri"/>
              <a:sym typeface="Calibri"/>
            </a:endParaRPr>
          </a:p>
          <a:p>
            <a:pPr marL="914400" lvl="1" indent="-317500" algn="l" rtl="0">
              <a:spcBef>
                <a:spcPts val="0"/>
              </a:spcBef>
              <a:spcAft>
                <a:spcPts val="0"/>
              </a:spcAft>
              <a:buClr>
                <a:schemeClr val="lt1"/>
              </a:buClr>
              <a:buSzPts val="1400"/>
              <a:buFont typeface="Calibri"/>
              <a:buChar char="○"/>
            </a:pPr>
            <a:r>
              <a:rPr lang="en-CA">
                <a:solidFill>
                  <a:schemeClr val="lt1"/>
                </a:solidFill>
                <a:latin typeface="Calibri"/>
                <a:ea typeface="Calibri"/>
                <a:cs typeface="Calibri"/>
                <a:sym typeface="Calibri"/>
              </a:rPr>
              <a:t>The K Means model is trained with the addition of  successful plays as an example</a:t>
            </a:r>
            <a:endParaRPr>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CA">
                <a:solidFill>
                  <a:schemeClr val="lt1"/>
                </a:solidFill>
                <a:latin typeface="Calibri"/>
                <a:ea typeface="Calibri"/>
                <a:cs typeface="Calibri"/>
                <a:sym typeface="Calibri"/>
              </a:rPr>
              <a:t>Further down the model pipeline, total_yards_gained is once again manipulated via fit_transform so that the categorized input to the model can adhere to K Means assumptions</a:t>
            </a:r>
            <a:endParaRPr>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CA">
                <a:solidFill>
                  <a:schemeClr val="lt1"/>
                </a:solidFill>
                <a:latin typeface="Calibri"/>
                <a:ea typeface="Calibri"/>
                <a:cs typeface="Calibri"/>
                <a:sym typeface="Calibri"/>
              </a:rPr>
              <a:t>Due to proper scaling and feature engineering, KS-Statistic values were in line for both distribution test, within the expectations for the K Means model and no group broke the p-value threshold of 0.05</a:t>
            </a:r>
            <a:endParaRPr>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CA">
                <a:solidFill>
                  <a:schemeClr val="lt1"/>
                </a:solidFill>
                <a:latin typeface="Calibri"/>
                <a:ea typeface="Calibri"/>
                <a:cs typeface="Calibri"/>
                <a:sym typeface="Calibri"/>
              </a:rPr>
              <a:t>Based on initial thought and further discovery phase, we decided to switch from PDFs to PMFs for go for it and punt distribution. This is based on discrete behavior of the NFL play  rather than continuous scenarios.</a:t>
            </a:r>
            <a:endParaRPr>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CA">
                <a:solidFill>
                  <a:schemeClr val="lt1"/>
                </a:solidFill>
                <a:latin typeface="Calibri"/>
                <a:ea typeface="Calibri"/>
                <a:cs typeface="Calibri"/>
                <a:sym typeface="Calibri"/>
              </a:rPr>
              <a:t>Field goal results in whether you make it or miss, in this instance, logistic regression was deemed as the best solution</a:t>
            </a:r>
            <a:endParaRPr>
              <a:solidFill>
                <a:schemeClr val="lt1"/>
              </a:solidFill>
              <a:latin typeface="Calibri"/>
              <a:ea typeface="Calibri"/>
              <a:cs typeface="Calibri"/>
              <a:sym typeface="Calibri"/>
            </a:endParaRPr>
          </a:p>
          <a:p>
            <a:pPr marL="0" lvl="0" indent="0" algn="l" rtl="0">
              <a:spcBef>
                <a:spcPts val="0"/>
              </a:spcBef>
              <a:spcAft>
                <a:spcPts val="0"/>
              </a:spcAft>
              <a:buNone/>
            </a:pPr>
            <a:endParaRPr sz="2100">
              <a:solidFill>
                <a:schemeClr val="lt1"/>
              </a:solidFill>
              <a:latin typeface="Calibri"/>
              <a:ea typeface="Calibri"/>
              <a:cs typeface="Calibri"/>
              <a:sym typeface="Calibri"/>
            </a:endParaRPr>
          </a:p>
        </p:txBody>
      </p:sp>
      <p:sp>
        <p:nvSpPr>
          <p:cNvPr id="235" name="Google Shape;235;p35"/>
          <p:cNvSpPr txBox="1">
            <a:spLocks noGrp="1"/>
          </p:cNvSpPr>
          <p:nvPr>
            <p:ph type="ctrTitle"/>
          </p:nvPr>
        </p:nvSpPr>
        <p:spPr>
          <a:xfrm>
            <a:off x="145650" y="417950"/>
            <a:ext cx="7772100" cy="4632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90000"/>
              </a:lnSpc>
              <a:spcBef>
                <a:spcPts val="0"/>
              </a:spcBef>
              <a:spcAft>
                <a:spcPts val="0"/>
              </a:spcAft>
              <a:buClr>
                <a:srgbClr val="F2F2F2"/>
              </a:buClr>
              <a:buSzPct val="100000"/>
              <a:buFont typeface="Arial"/>
              <a:buNone/>
            </a:pPr>
            <a:r>
              <a:rPr lang="en-CA" sz="3000" b="1" dirty="0">
                <a:solidFill>
                  <a:srgbClr val="F2F2F2"/>
                </a:solidFill>
                <a:latin typeface="Arial"/>
                <a:ea typeface="Arial"/>
                <a:cs typeface="Arial"/>
                <a:sym typeface="Arial"/>
              </a:rPr>
              <a:t>Empirical Data Analysis and Data Preparation</a:t>
            </a:r>
            <a:endParaRPr b="1" dirty="0"/>
          </a:p>
        </p:txBody>
      </p:sp>
    </p:spTree>
    <p:extLst>
      <p:ext uri="{BB962C8B-B14F-4D97-AF65-F5344CB8AC3E}">
        <p14:creationId xmlns:p14="http://schemas.microsoft.com/office/powerpoint/2010/main" val="2694512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6" descr="A stadium with people in the stands&#10;&#10;Description automatically generated"/>
          <p:cNvPicPr preferRelativeResize="0"/>
          <p:nvPr/>
        </p:nvPicPr>
        <p:blipFill rotWithShape="1">
          <a:blip r:embed="rId3">
            <a:alphaModFix/>
          </a:blip>
          <a:srcRect l="13047" t="5556" r="13032" b="5547"/>
          <a:stretch/>
        </p:blipFill>
        <p:spPr>
          <a:xfrm>
            <a:off x="0" y="286800"/>
            <a:ext cx="9184928" cy="4569901"/>
          </a:xfrm>
          <a:prstGeom prst="rect">
            <a:avLst/>
          </a:prstGeom>
          <a:noFill/>
          <a:ln>
            <a:noFill/>
          </a:ln>
        </p:spPr>
      </p:pic>
      <p:sp>
        <p:nvSpPr>
          <p:cNvPr id="241" name="Google Shape;241;p36"/>
          <p:cNvSpPr txBox="1">
            <a:spLocks noGrp="1"/>
          </p:cNvSpPr>
          <p:nvPr>
            <p:ph type="ctrTitle"/>
          </p:nvPr>
        </p:nvSpPr>
        <p:spPr>
          <a:xfrm>
            <a:off x="145650" y="417950"/>
            <a:ext cx="5603700" cy="4632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90000"/>
              </a:lnSpc>
              <a:spcBef>
                <a:spcPts val="0"/>
              </a:spcBef>
              <a:spcAft>
                <a:spcPts val="0"/>
              </a:spcAft>
              <a:buClr>
                <a:srgbClr val="F2F2F2"/>
              </a:buClr>
              <a:buSzPct val="100000"/>
              <a:buFont typeface="Arial"/>
              <a:buNone/>
            </a:pPr>
            <a:r>
              <a:rPr lang="en-CA" sz="3000" b="1">
                <a:solidFill>
                  <a:srgbClr val="F2F2F2"/>
                </a:solidFill>
                <a:latin typeface="Arial"/>
                <a:ea typeface="Arial"/>
                <a:cs typeface="Arial"/>
                <a:sym typeface="Arial"/>
              </a:rPr>
              <a:t>Probability Density Function</a:t>
            </a:r>
            <a:endParaRPr b="1"/>
          </a:p>
        </p:txBody>
      </p:sp>
      <p:sp>
        <p:nvSpPr>
          <p:cNvPr id="242" name="Google Shape;242;p36"/>
          <p:cNvSpPr txBox="1"/>
          <p:nvPr/>
        </p:nvSpPr>
        <p:spPr>
          <a:xfrm>
            <a:off x="217250" y="1086375"/>
            <a:ext cx="3885300" cy="35025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Calibri"/>
              <a:buChar char="●"/>
            </a:pPr>
            <a:r>
              <a:rPr lang="en-CA" sz="1500">
                <a:solidFill>
                  <a:schemeClr val="lt1"/>
                </a:solidFill>
                <a:latin typeface="Calibri"/>
                <a:ea typeface="Calibri"/>
                <a:cs typeface="Calibri"/>
                <a:sym typeface="Calibri"/>
              </a:rPr>
              <a:t>Original idea is to get the PDFs to understand a continuous distribution of gamestate results by play types</a:t>
            </a:r>
            <a:endParaRPr sz="1500">
              <a:solidFill>
                <a:schemeClr val="lt1"/>
              </a:solidFill>
              <a:latin typeface="Calibri"/>
              <a:ea typeface="Calibri"/>
              <a:cs typeface="Calibri"/>
              <a:sym typeface="Calibri"/>
            </a:endParaRPr>
          </a:p>
          <a:p>
            <a:pPr marL="457200" lvl="0" indent="-330200" algn="l" rtl="0">
              <a:spcBef>
                <a:spcPts val="0"/>
              </a:spcBef>
              <a:spcAft>
                <a:spcPts val="0"/>
              </a:spcAft>
              <a:buClr>
                <a:schemeClr val="lt1"/>
              </a:buClr>
              <a:buSzPts val="1600"/>
              <a:buFont typeface="Calibri"/>
              <a:buChar char="●"/>
            </a:pPr>
            <a:r>
              <a:rPr lang="en-CA" sz="1500">
                <a:solidFill>
                  <a:schemeClr val="lt1"/>
                </a:solidFill>
                <a:latin typeface="Calibri"/>
                <a:ea typeface="Calibri"/>
                <a:cs typeface="Calibri"/>
                <a:sym typeface="Calibri"/>
              </a:rPr>
              <a:t>Initial creation of probability density function on successful plays only</a:t>
            </a:r>
            <a:endParaRPr sz="1500">
              <a:solidFill>
                <a:schemeClr val="lt1"/>
              </a:solidFill>
              <a:latin typeface="Calibri"/>
              <a:ea typeface="Calibri"/>
              <a:cs typeface="Calibri"/>
              <a:sym typeface="Calibri"/>
            </a:endParaRPr>
          </a:p>
          <a:p>
            <a:pPr marL="457200" lvl="0" indent="-336550" algn="l" rtl="0">
              <a:spcBef>
                <a:spcPts val="0"/>
              </a:spcBef>
              <a:spcAft>
                <a:spcPts val="0"/>
              </a:spcAft>
              <a:buClr>
                <a:schemeClr val="lt1"/>
              </a:buClr>
              <a:buSzPts val="1700"/>
              <a:buFont typeface="Calibri"/>
              <a:buChar char="●"/>
            </a:pPr>
            <a:r>
              <a:rPr lang="en-CA" sz="1500">
                <a:solidFill>
                  <a:schemeClr val="lt1"/>
                </a:solidFill>
                <a:latin typeface="Calibri"/>
                <a:ea typeface="Calibri"/>
                <a:cs typeface="Calibri"/>
                <a:sym typeface="Calibri"/>
              </a:rPr>
              <a:t>Tested fit of each play type distribution to Normal, Exponential or Chi-square fit</a:t>
            </a:r>
            <a:endParaRPr sz="1500">
              <a:solidFill>
                <a:schemeClr val="lt1"/>
              </a:solidFill>
              <a:latin typeface="Calibri"/>
              <a:ea typeface="Calibri"/>
              <a:cs typeface="Calibri"/>
              <a:sym typeface="Calibri"/>
            </a:endParaRPr>
          </a:p>
          <a:p>
            <a:pPr marL="457200" lvl="0" indent="-336550" algn="l" rtl="0">
              <a:spcBef>
                <a:spcPts val="0"/>
              </a:spcBef>
              <a:spcAft>
                <a:spcPts val="0"/>
              </a:spcAft>
              <a:buClr>
                <a:schemeClr val="lt1"/>
              </a:buClr>
              <a:buSzPts val="1700"/>
              <a:buFont typeface="Calibri"/>
              <a:buChar char="●"/>
            </a:pPr>
            <a:r>
              <a:rPr lang="en-CA" sz="1500">
                <a:solidFill>
                  <a:schemeClr val="lt1"/>
                </a:solidFill>
                <a:latin typeface="Calibri"/>
                <a:ea typeface="Calibri"/>
                <a:cs typeface="Calibri"/>
                <a:sym typeface="Calibri"/>
              </a:rPr>
              <a:t>Run and Pass (1 and 3 in this view) plays are visually closer to exponential</a:t>
            </a:r>
            <a:endParaRPr sz="1500">
              <a:solidFill>
                <a:schemeClr val="lt1"/>
              </a:solidFill>
              <a:latin typeface="Calibri"/>
              <a:ea typeface="Calibri"/>
              <a:cs typeface="Calibri"/>
              <a:sym typeface="Calibri"/>
            </a:endParaRPr>
          </a:p>
          <a:p>
            <a:pPr marL="457200" lvl="0" indent="-336550" algn="l" rtl="0">
              <a:spcBef>
                <a:spcPts val="0"/>
              </a:spcBef>
              <a:spcAft>
                <a:spcPts val="0"/>
              </a:spcAft>
              <a:buClr>
                <a:schemeClr val="lt1"/>
              </a:buClr>
              <a:buSzPts val="1700"/>
              <a:buFont typeface="Calibri"/>
              <a:buChar char="●"/>
            </a:pPr>
            <a:r>
              <a:rPr lang="en-CA" sz="1500">
                <a:solidFill>
                  <a:schemeClr val="lt1"/>
                </a:solidFill>
                <a:latin typeface="Calibri"/>
                <a:ea typeface="Calibri"/>
                <a:cs typeface="Calibri"/>
                <a:sym typeface="Calibri"/>
              </a:rPr>
              <a:t>Field goal and punt are closer to normal distribution</a:t>
            </a:r>
            <a:endParaRPr sz="1700">
              <a:solidFill>
                <a:schemeClr val="lt1"/>
              </a:solidFill>
              <a:latin typeface="Calibri"/>
              <a:ea typeface="Calibri"/>
              <a:cs typeface="Calibri"/>
              <a:sym typeface="Calibri"/>
            </a:endParaRPr>
          </a:p>
        </p:txBody>
      </p:sp>
      <p:pic>
        <p:nvPicPr>
          <p:cNvPr id="243" name="Google Shape;243;p36"/>
          <p:cNvPicPr preferRelativeResize="0"/>
          <p:nvPr/>
        </p:nvPicPr>
        <p:blipFill>
          <a:blip r:embed="rId4">
            <a:alphaModFix/>
          </a:blip>
          <a:stretch>
            <a:fillRect/>
          </a:stretch>
        </p:blipFill>
        <p:spPr>
          <a:xfrm>
            <a:off x="4359775" y="957350"/>
            <a:ext cx="2252275" cy="1737463"/>
          </a:xfrm>
          <a:prstGeom prst="rect">
            <a:avLst/>
          </a:prstGeom>
          <a:noFill/>
          <a:ln>
            <a:noFill/>
          </a:ln>
        </p:spPr>
      </p:pic>
      <p:pic>
        <p:nvPicPr>
          <p:cNvPr id="244" name="Google Shape;244;p36"/>
          <p:cNvPicPr preferRelativeResize="0"/>
          <p:nvPr/>
        </p:nvPicPr>
        <p:blipFill>
          <a:blip r:embed="rId5">
            <a:alphaModFix/>
          </a:blip>
          <a:stretch>
            <a:fillRect/>
          </a:stretch>
        </p:blipFill>
        <p:spPr>
          <a:xfrm>
            <a:off x="4359775" y="2739149"/>
            <a:ext cx="2252281" cy="1727150"/>
          </a:xfrm>
          <a:prstGeom prst="rect">
            <a:avLst/>
          </a:prstGeom>
          <a:noFill/>
          <a:ln>
            <a:noFill/>
          </a:ln>
        </p:spPr>
      </p:pic>
      <p:pic>
        <p:nvPicPr>
          <p:cNvPr id="245" name="Google Shape;245;p36"/>
          <p:cNvPicPr preferRelativeResize="0"/>
          <p:nvPr/>
        </p:nvPicPr>
        <p:blipFill>
          <a:blip r:embed="rId6">
            <a:alphaModFix/>
          </a:blip>
          <a:stretch>
            <a:fillRect/>
          </a:stretch>
        </p:blipFill>
        <p:spPr>
          <a:xfrm>
            <a:off x="6652500" y="957350"/>
            <a:ext cx="2166800" cy="1727160"/>
          </a:xfrm>
          <a:prstGeom prst="rect">
            <a:avLst/>
          </a:prstGeom>
          <a:noFill/>
          <a:ln>
            <a:noFill/>
          </a:ln>
        </p:spPr>
      </p:pic>
      <p:pic>
        <p:nvPicPr>
          <p:cNvPr id="246" name="Google Shape;246;p36"/>
          <p:cNvPicPr preferRelativeResize="0"/>
          <p:nvPr/>
        </p:nvPicPr>
        <p:blipFill>
          <a:blip r:embed="rId7">
            <a:alphaModFix/>
          </a:blip>
          <a:stretch>
            <a:fillRect/>
          </a:stretch>
        </p:blipFill>
        <p:spPr>
          <a:xfrm>
            <a:off x="6652493" y="2751736"/>
            <a:ext cx="2166801" cy="1714565"/>
          </a:xfrm>
          <a:prstGeom prst="rect">
            <a:avLst/>
          </a:prstGeom>
          <a:noFill/>
          <a:ln>
            <a:noFill/>
          </a:ln>
        </p:spPr>
      </p:pic>
      <p:sp>
        <p:nvSpPr>
          <p:cNvPr id="247" name="Google Shape;247;p36"/>
          <p:cNvSpPr txBox="1"/>
          <p:nvPr/>
        </p:nvSpPr>
        <p:spPr>
          <a:xfrm>
            <a:off x="4690275" y="4466300"/>
            <a:ext cx="3947100" cy="34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1500">
                <a:solidFill>
                  <a:schemeClr val="lt1"/>
                </a:solidFill>
                <a:latin typeface="Calibri"/>
                <a:ea typeface="Calibri"/>
                <a:cs typeface="Calibri"/>
                <a:sym typeface="Calibri"/>
              </a:rPr>
              <a:t>Fig. PDF sample by play type</a:t>
            </a:r>
            <a:endParaRPr sz="15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079508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37" descr="A stadium with people in the stands&#10;&#10;Description automatically generated"/>
          <p:cNvPicPr preferRelativeResize="0"/>
          <p:nvPr/>
        </p:nvPicPr>
        <p:blipFill rotWithShape="1">
          <a:blip r:embed="rId3">
            <a:alphaModFix/>
          </a:blip>
          <a:srcRect l="13047" t="5556" r="13032" b="5547"/>
          <a:stretch/>
        </p:blipFill>
        <p:spPr>
          <a:xfrm>
            <a:off x="0" y="286800"/>
            <a:ext cx="9184928" cy="4569901"/>
          </a:xfrm>
          <a:prstGeom prst="rect">
            <a:avLst/>
          </a:prstGeom>
          <a:noFill/>
          <a:ln>
            <a:noFill/>
          </a:ln>
        </p:spPr>
      </p:pic>
      <p:sp>
        <p:nvSpPr>
          <p:cNvPr id="253" name="Google Shape;253;p37"/>
          <p:cNvSpPr txBox="1">
            <a:spLocks noGrp="1"/>
          </p:cNvSpPr>
          <p:nvPr>
            <p:ph type="ctrTitle"/>
          </p:nvPr>
        </p:nvSpPr>
        <p:spPr>
          <a:xfrm>
            <a:off x="145650" y="417950"/>
            <a:ext cx="5603700" cy="4632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90000"/>
              </a:lnSpc>
              <a:spcBef>
                <a:spcPts val="0"/>
              </a:spcBef>
              <a:spcAft>
                <a:spcPts val="0"/>
              </a:spcAft>
              <a:buClr>
                <a:srgbClr val="F2F2F2"/>
              </a:buClr>
              <a:buSzPct val="100000"/>
              <a:buFont typeface="Arial"/>
              <a:buNone/>
            </a:pPr>
            <a:r>
              <a:rPr lang="en-CA" sz="3000" b="1">
                <a:solidFill>
                  <a:srgbClr val="F2F2F2"/>
                </a:solidFill>
                <a:latin typeface="Arial"/>
                <a:ea typeface="Arial"/>
                <a:cs typeface="Arial"/>
                <a:sym typeface="Arial"/>
              </a:rPr>
              <a:t>Probability Density Function</a:t>
            </a:r>
            <a:endParaRPr b="1"/>
          </a:p>
        </p:txBody>
      </p:sp>
      <p:sp>
        <p:nvSpPr>
          <p:cNvPr id="254" name="Google Shape;254;p37"/>
          <p:cNvSpPr txBox="1"/>
          <p:nvPr/>
        </p:nvSpPr>
        <p:spPr>
          <a:xfrm>
            <a:off x="319550" y="881150"/>
            <a:ext cx="5347800" cy="37077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Calibri"/>
              <a:buChar char="●"/>
            </a:pPr>
            <a:r>
              <a:rPr lang="en-CA" sz="1500">
                <a:solidFill>
                  <a:schemeClr val="lt1"/>
                </a:solidFill>
                <a:latin typeface="Calibri"/>
                <a:ea typeface="Calibri"/>
                <a:cs typeface="Calibri"/>
                <a:sym typeface="Calibri"/>
              </a:rPr>
              <a:t>To ensure that we aren’t just visualizing the distribution, but we put it through the Kolmogorov-Smirnov (KS) test</a:t>
            </a:r>
            <a:endParaRPr sz="1500">
              <a:solidFill>
                <a:schemeClr val="lt1"/>
              </a:solidFill>
              <a:latin typeface="Calibri"/>
              <a:ea typeface="Calibri"/>
              <a:cs typeface="Calibri"/>
              <a:sym typeface="Calibri"/>
            </a:endParaRPr>
          </a:p>
          <a:p>
            <a:pPr marL="457200" lvl="0" indent="-330200" algn="l" rtl="0">
              <a:spcBef>
                <a:spcPts val="0"/>
              </a:spcBef>
              <a:spcAft>
                <a:spcPts val="0"/>
              </a:spcAft>
              <a:buClr>
                <a:schemeClr val="lt1"/>
              </a:buClr>
              <a:buSzPts val="1600"/>
              <a:buFont typeface="Calibri"/>
              <a:buChar char="●"/>
            </a:pPr>
            <a:r>
              <a:rPr lang="en-CA" sz="1500">
                <a:solidFill>
                  <a:schemeClr val="lt1"/>
                </a:solidFill>
                <a:latin typeface="Calibri"/>
                <a:ea typeface="Calibri"/>
                <a:cs typeface="Calibri"/>
                <a:sym typeface="Calibri"/>
              </a:rPr>
              <a:t>Normal distribution test on field goal and punt play type</a:t>
            </a:r>
            <a:endParaRPr sz="1500">
              <a:solidFill>
                <a:schemeClr val="lt1"/>
              </a:solidFill>
              <a:latin typeface="Calibri"/>
              <a:ea typeface="Calibri"/>
              <a:cs typeface="Calibri"/>
              <a:sym typeface="Calibri"/>
            </a:endParaRPr>
          </a:p>
          <a:p>
            <a:pPr marL="914400" lvl="1" indent="-330200" algn="l" rtl="0">
              <a:spcBef>
                <a:spcPts val="0"/>
              </a:spcBef>
              <a:spcAft>
                <a:spcPts val="0"/>
              </a:spcAft>
              <a:buClr>
                <a:schemeClr val="lt1"/>
              </a:buClr>
              <a:buSzPts val="1600"/>
              <a:buFont typeface="Calibri"/>
              <a:buChar char="○"/>
            </a:pPr>
            <a:r>
              <a:rPr lang="en-CA" sz="1500">
                <a:solidFill>
                  <a:schemeClr val="lt1"/>
                </a:solidFill>
                <a:latin typeface="Calibri"/>
                <a:ea typeface="Calibri"/>
                <a:cs typeface="Calibri"/>
                <a:sym typeface="Calibri"/>
              </a:rPr>
              <a:t>The KS test compares the empirical cumulative distribution function (ECDF) of our play type data to the cumulative distribution function (CDF) of a normal distribution</a:t>
            </a:r>
            <a:endParaRPr sz="1500">
              <a:solidFill>
                <a:schemeClr val="lt1"/>
              </a:solidFill>
              <a:latin typeface="Calibri"/>
              <a:ea typeface="Calibri"/>
              <a:cs typeface="Calibri"/>
              <a:sym typeface="Calibri"/>
            </a:endParaRPr>
          </a:p>
          <a:p>
            <a:pPr marL="914400" lvl="1" indent="-330200" algn="l" rtl="0">
              <a:spcBef>
                <a:spcPts val="0"/>
              </a:spcBef>
              <a:spcAft>
                <a:spcPts val="0"/>
              </a:spcAft>
              <a:buClr>
                <a:schemeClr val="lt1"/>
              </a:buClr>
              <a:buSzPts val="1600"/>
              <a:buFont typeface="Calibri"/>
              <a:buChar char="○"/>
            </a:pPr>
            <a:r>
              <a:rPr lang="en-CA" sz="1500">
                <a:solidFill>
                  <a:schemeClr val="lt1"/>
                </a:solidFill>
                <a:latin typeface="Calibri"/>
                <a:ea typeface="Calibri"/>
                <a:cs typeface="Calibri"/>
                <a:sym typeface="Calibri"/>
              </a:rPr>
              <a:t>The p value were all &lt; 0.05, where we reject the H0</a:t>
            </a:r>
            <a:endParaRPr sz="1500">
              <a:solidFill>
                <a:schemeClr val="lt1"/>
              </a:solidFill>
              <a:latin typeface="Calibri"/>
              <a:ea typeface="Calibri"/>
              <a:cs typeface="Calibri"/>
              <a:sym typeface="Calibri"/>
            </a:endParaRPr>
          </a:p>
          <a:p>
            <a:pPr marL="457200" lvl="0" indent="-330200" algn="l" rtl="0">
              <a:spcBef>
                <a:spcPts val="0"/>
              </a:spcBef>
              <a:spcAft>
                <a:spcPts val="0"/>
              </a:spcAft>
              <a:buClr>
                <a:schemeClr val="lt1"/>
              </a:buClr>
              <a:buSzPts val="1600"/>
              <a:buFont typeface="Calibri"/>
              <a:buChar char="●"/>
            </a:pPr>
            <a:r>
              <a:rPr lang="en-CA" sz="1500">
                <a:solidFill>
                  <a:schemeClr val="lt1"/>
                </a:solidFill>
                <a:latin typeface="Calibri"/>
                <a:ea typeface="Calibri"/>
                <a:cs typeface="Calibri"/>
                <a:sym typeface="Calibri"/>
              </a:rPr>
              <a:t>Exponential distribution test on run and pass play type</a:t>
            </a:r>
            <a:endParaRPr sz="1500">
              <a:solidFill>
                <a:schemeClr val="lt1"/>
              </a:solidFill>
              <a:latin typeface="Calibri"/>
              <a:ea typeface="Calibri"/>
              <a:cs typeface="Calibri"/>
              <a:sym typeface="Calibri"/>
            </a:endParaRPr>
          </a:p>
          <a:p>
            <a:pPr marL="914400" lvl="1" indent="-330200" algn="l" rtl="0">
              <a:spcBef>
                <a:spcPts val="0"/>
              </a:spcBef>
              <a:spcAft>
                <a:spcPts val="0"/>
              </a:spcAft>
              <a:buClr>
                <a:schemeClr val="lt1"/>
              </a:buClr>
              <a:buSzPts val="1600"/>
              <a:buFont typeface="Calibri"/>
              <a:buChar char="○"/>
            </a:pPr>
            <a:r>
              <a:rPr lang="en-CA" sz="1500">
                <a:solidFill>
                  <a:schemeClr val="lt1"/>
                </a:solidFill>
                <a:latin typeface="Calibri"/>
                <a:ea typeface="Calibri"/>
                <a:cs typeface="Calibri"/>
                <a:sym typeface="Calibri"/>
              </a:rPr>
              <a:t>The KS test for exponentiality compares the ECDF of  our play type data with the theoretical exponential CDF (1 - exp(-x))</a:t>
            </a:r>
            <a:endParaRPr sz="1500">
              <a:solidFill>
                <a:schemeClr val="lt1"/>
              </a:solidFill>
              <a:latin typeface="Calibri"/>
              <a:ea typeface="Calibri"/>
              <a:cs typeface="Calibri"/>
              <a:sym typeface="Calibri"/>
            </a:endParaRPr>
          </a:p>
          <a:p>
            <a:pPr marL="914400" lvl="1" indent="-330200" algn="l" rtl="0">
              <a:spcBef>
                <a:spcPts val="0"/>
              </a:spcBef>
              <a:spcAft>
                <a:spcPts val="0"/>
              </a:spcAft>
              <a:buClr>
                <a:schemeClr val="lt1"/>
              </a:buClr>
              <a:buSzPts val="1600"/>
              <a:buFont typeface="Calibri"/>
              <a:buChar char="○"/>
            </a:pPr>
            <a:r>
              <a:rPr lang="en-CA" sz="1500">
                <a:solidFill>
                  <a:schemeClr val="lt1"/>
                </a:solidFill>
                <a:latin typeface="Calibri"/>
                <a:ea typeface="Calibri"/>
                <a:cs typeface="Calibri"/>
                <a:sym typeface="Calibri"/>
              </a:rPr>
              <a:t>The p value were all &lt; 0.05, where we reject the H0</a:t>
            </a:r>
            <a:endParaRPr sz="1500">
              <a:solidFill>
                <a:schemeClr val="lt1"/>
              </a:solidFill>
              <a:latin typeface="Calibri"/>
              <a:ea typeface="Calibri"/>
              <a:cs typeface="Calibri"/>
              <a:sym typeface="Calibri"/>
            </a:endParaRPr>
          </a:p>
        </p:txBody>
      </p:sp>
      <p:pic>
        <p:nvPicPr>
          <p:cNvPr id="255" name="Google Shape;255;p37"/>
          <p:cNvPicPr preferRelativeResize="0"/>
          <p:nvPr/>
        </p:nvPicPr>
        <p:blipFill>
          <a:blip r:embed="rId4">
            <a:alphaModFix/>
          </a:blip>
          <a:stretch>
            <a:fillRect/>
          </a:stretch>
        </p:blipFill>
        <p:spPr>
          <a:xfrm>
            <a:off x="5810600" y="944013"/>
            <a:ext cx="3180000" cy="3581975"/>
          </a:xfrm>
          <a:prstGeom prst="rect">
            <a:avLst/>
          </a:prstGeom>
          <a:noFill/>
          <a:ln>
            <a:noFill/>
          </a:ln>
        </p:spPr>
      </p:pic>
      <p:sp>
        <p:nvSpPr>
          <p:cNvPr id="256" name="Google Shape;256;p37"/>
          <p:cNvSpPr txBox="1"/>
          <p:nvPr/>
        </p:nvSpPr>
        <p:spPr>
          <a:xfrm>
            <a:off x="5749350" y="535250"/>
            <a:ext cx="3297300" cy="34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1500">
                <a:solidFill>
                  <a:schemeClr val="lt1"/>
                </a:solidFill>
                <a:latin typeface="Calibri"/>
                <a:ea typeface="Calibri"/>
                <a:cs typeface="Calibri"/>
                <a:sym typeface="Calibri"/>
              </a:rPr>
              <a:t>Fig. KS test results</a:t>
            </a:r>
            <a:endParaRPr sz="15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345005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41" descr="A stadium with people in the stands&#10;&#10;Description automatically generated"/>
          <p:cNvPicPr preferRelativeResize="0"/>
          <p:nvPr/>
        </p:nvPicPr>
        <p:blipFill rotWithShape="1">
          <a:blip r:embed="rId3">
            <a:alphaModFix/>
          </a:blip>
          <a:srcRect l="13047" t="5556" r="13032" b="5547"/>
          <a:stretch/>
        </p:blipFill>
        <p:spPr>
          <a:xfrm>
            <a:off x="0" y="286800"/>
            <a:ext cx="9144002" cy="4569901"/>
          </a:xfrm>
          <a:prstGeom prst="rect">
            <a:avLst/>
          </a:prstGeom>
          <a:noFill/>
          <a:ln>
            <a:noFill/>
          </a:ln>
        </p:spPr>
      </p:pic>
      <p:sp>
        <p:nvSpPr>
          <p:cNvPr id="289" name="Google Shape;289;p41"/>
          <p:cNvSpPr txBox="1">
            <a:spLocks noGrp="1"/>
          </p:cNvSpPr>
          <p:nvPr>
            <p:ph type="ctrTitle"/>
          </p:nvPr>
        </p:nvSpPr>
        <p:spPr>
          <a:xfrm>
            <a:off x="145650" y="417950"/>
            <a:ext cx="5487300" cy="4632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90000"/>
              </a:lnSpc>
              <a:spcBef>
                <a:spcPts val="0"/>
              </a:spcBef>
              <a:spcAft>
                <a:spcPts val="0"/>
              </a:spcAft>
              <a:buClr>
                <a:srgbClr val="F2F2F2"/>
              </a:buClr>
              <a:buSzPct val="100000"/>
              <a:buFont typeface="Arial"/>
              <a:buNone/>
            </a:pPr>
            <a:r>
              <a:rPr lang="en-CA" sz="3000" b="1">
                <a:solidFill>
                  <a:srgbClr val="F2F2F2"/>
                </a:solidFill>
                <a:latin typeface="Arial"/>
                <a:ea typeface="Arial"/>
                <a:cs typeface="Arial"/>
                <a:sym typeface="Arial"/>
              </a:rPr>
              <a:t>Model - Field Goal %</a:t>
            </a:r>
            <a:endParaRPr b="1"/>
          </a:p>
        </p:txBody>
      </p:sp>
      <p:sp>
        <p:nvSpPr>
          <p:cNvPr id="290" name="Google Shape;290;p41"/>
          <p:cNvSpPr txBox="1">
            <a:spLocks noGrp="1"/>
          </p:cNvSpPr>
          <p:nvPr>
            <p:ph type="subTitle" idx="1"/>
          </p:nvPr>
        </p:nvSpPr>
        <p:spPr>
          <a:xfrm>
            <a:off x="145650" y="1009425"/>
            <a:ext cx="4710000" cy="3708000"/>
          </a:xfrm>
          <a:prstGeom prst="rect">
            <a:avLst/>
          </a:prstGeom>
          <a:noFill/>
          <a:ln>
            <a:noFill/>
          </a:ln>
        </p:spPr>
        <p:txBody>
          <a:bodyPr spcFirstLastPara="1" wrap="square" lIns="68575" tIns="34275" rIns="68575" bIns="34275" anchor="t" anchorCtr="0">
            <a:normAutofit fontScale="92500" lnSpcReduction="20000"/>
          </a:bodyPr>
          <a:lstStyle/>
          <a:p>
            <a:pPr marL="457200" lvl="0" indent="-330715" algn="l" rtl="0">
              <a:lnSpc>
                <a:spcPct val="100000"/>
              </a:lnSpc>
              <a:spcBef>
                <a:spcPts val="0"/>
              </a:spcBef>
              <a:spcAft>
                <a:spcPts val="0"/>
              </a:spcAft>
              <a:buClr>
                <a:schemeClr val="lt1"/>
              </a:buClr>
              <a:buSzPts val="1608"/>
              <a:buChar char="●"/>
            </a:pPr>
            <a:r>
              <a:rPr lang="en-CA" sz="1608">
                <a:solidFill>
                  <a:schemeClr val="lt1"/>
                </a:solidFill>
              </a:rPr>
              <a:t>For field goal, the main outcome of interest is not distance. Hence, in this case, the usage of PMFs will not make sense. Therefore, we had opted to use win probability instead.</a:t>
            </a:r>
            <a:endParaRPr sz="1608">
              <a:solidFill>
                <a:schemeClr val="lt1"/>
              </a:solidFill>
            </a:endParaRPr>
          </a:p>
          <a:p>
            <a:pPr marL="457200" lvl="0" indent="-330715" algn="l" rtl="0">
              <a:lnSpc>
                <a:spcPct val="100000"/>
              </a:lnSpc>
              <a:spcBef>
                <a:spcPts val="0"/>
              </a:spcBef>
              <a:spcAft>
                <a:spcPts val="0"/>
              </a:spcAft>
              <a:buClr>
                <a:schemeClr val="lt1"/>
              </a:buClr>
              <a:buSzPts val="1608"/>
              <a:buChar char="●"/>
            </a:pPr>
            <a:r>
              <a:rPr lang="en-CA" sz="1608">
                <a:solidFill>
                  <a:schemeClr val="lt1"/>
                </a:solidFill>
              </a:rPr>
              <a:t>Initially, calculating field goals made vs total field goals was used. However, to increase accuracy based on game state, we’ve switched to use logistic regression.</a:t>
            </a:r>
            <a:endParaRPr sz="1608">
              <a:solidFill>
                <a:schemeClr val="lt1"/>
              </a:solidFill>
            </a:endParaRPr>
          </a:p>
          <a:p>
            <a:pPr marL="0" lvl="0" indent="0" algn="l" rtl="0">
              <a:lnSpc>
                <a:spcPct val="100000"/>
              </a:lnSpc>
              <a:spcBef>
                <a:spcPts val="0"/>
              </a:spcBef>
              <a:spcAft>
                <a:spcPts val="0"/>
              </a:spcAft>
              <a:buNone/>
            </a:pPr>
            <a:endParaRPr sz="1608">
              <a:solidFill>
                <a:schemeClr val="lt1"/>
              </a:solidFill>
            </a:endParaRPr>
          </a:p>
          <a:p>
            <a:pPr marL="0" lvl="0" indent="0" algn="l" rtl="0">
              <a:lnSpc>
                <a:spcPct val="100000"/>
              </a:lnSpc>
              <a:spcBef>
                <a:spcPts val="0"/>
              </a:spcBef>
              <a:spcAft>
                <a:spcPts val="0"/>
              </a:spcAft>
              <a:buNone/>
            </a:pPr>
            <a:r>
              <a:rPr lang="en-CA" sz="1608" b="1" u="sng">
                <a:solidFill>
                  <a:schemeClr val="lt1"/>
                </a:solidFill>
              </a:rPr>
              <a:t>Logistic Regression</a:t>
            </a:r>
            <a:endParaRPr sz="1608" b="1" u="sng">
              <a:solidFill>
                <a:schemeClr val="lt1"/>
              </a:solidFill>
            </a:endParaRPr>
          </a:p>
          <a:p>
            <a:pPr marL="0" lvl="0" indent="0" algn="l" rtl="0">
              <a:lnSpc>
                <a:spcPct val="100000"/>
              </a:lnSpc>
              <a:spcBef>
                <a:spcPts val="0"/>
              </a:spcBef>
              <a:spcAft>
                <a:spcPts val="0"/>
              </a:spcAft>
              <a:buNone/>
            </a:pPr>
            <a:endParaRPr sz="1608" b="1" u="sng">
              <a:solidFill>
                <a:schemeClr val="lt1"/>
              </a:solidFill>
            </a:endParaRPr>
          </a:p>
          <a:p>
            <a:pPr marL="457200" lvl="0" indent="-330715" algn="l" rtl="0">
              <a:lnSpc>
                <a:spcPct val="100000"/>
              </a:lnSpc>
              <a:spcBef>
                <a:spcPts val="0"/>
              </a:spcBef>
              <a:spcAft>
                <a:spcPts val="0"/>
              </a:spcAft>
              <a:buClr>
                <a:schemeClr val="lt1"/>
              </a:buClr>
              <a:buSzPts val="1608"/>
              <a:buChar char="●"/>
            </a:pPr>
            <a:r>
              <a:rPr lang="en-CA" sz="1608">
                <a:solidFill>
                  <a:schemeClr val="lt1"/>
                </a:solidFill>
              </a:rPr>
              <a:t>Using same encoder from k-means. Adjust all categories and to fit model based on 1 or 0.</a:t>
            </a:r>
            <a:endParaRPr sz="1608">
              <a:solidFill>
                <a:schemeClr val="lt1"/>
              </a:solidFill>
            </a:endParaRPr>
          </a:p>
          <a:p>
            <a:pPr marL="457200" lvl="0" indent="-330715" algn="l" rtl="0">
              <a:lnSpc>
                <a:spcPct val="100000"/>
              </a:lnSpc>
              <a:spcBef>
                <a:spcPts val="0"/>
              </a:spcBef>
              <a:spcAft>
                <a:spcPts val="0"/>
              </a:spcAft>
              <a:buClr>
                <a:schemeClr val="lt1"/>
              </a:buClr>
              <a:buSzPts val="1608"/>
              <a:buChar char="●"/>
            </a:pPr>
            <a:r>
              <a:rPr lang="en-CA" sz="1608">
                <a:solidFill>
                  <a:schemeClr val="lt1"/>
                </a:solidFill>
              </a:rPr>
              <a:t>New data will use the same model to predict made it probability</a:t>
            </a:r>
            <a:endParaRPr sz="1608">
              <a:solidFill>
                <a:schemeClr val="lt1"/>
              </a:solidFill>
            </a:endParaRPr>
          </a:p>
          <a:p>
            <a:pPr marL="457200" lvl="0" indent="-330715" algn="l" rtl="0">
              <a:lnSpc>
                <a:spcPct val="100000"/>
              </a:lnSpc>
              <a:spcBef>
                <a:spcPts val="0"/>
              </a:spcBef>
              <a:spcAft>
                <a:spcPts val="0"/>
              </a:spcAft>
              <a:buClr>
                <a:schemeClr val="lt1"/>
              </a:buClr>
              <a:buSzPts val="1608"/>
              <a:buChar char="●"/>
            </a:pPr>
            <a:r>
              <a:rPr lang="en-CA" sz="1608">
                <a:solidFill>
                  <a:schemeClr val="lt1"/>
                </a:solidFill>
              </a:rPr>
              <a:t>If yardline 100 is greater than 45, we would automatically assume made it probability is 0; otherwise, use probability</a:t>
            </a:r>
            <a:endParaRPr sz="1608">
              <a:solidFill>
                <a:schemeClr val="lt1"/>
              </a:solidFill>
            </a:endParaRPr>
          </a:p>
        </p:txBody>
      </p:sp>
      <p:pic>
        <p:nvPicPr>
          <p:cNvPr id="291" name="Google Shape;291;p41"/>
          <p:cNvPicPr preferRelativeResize="0"/>
          <p:nvPr/>
        </p:nvPicPr>
        <p:blipFill>
          <a:blip r:embed="rId4">
            <a:alphaModFix/>
          </a:blip>
          <a:stretch>
            <a:fillRect/>
          </a:stretch>
        </p:blipFill>
        <p:spPr>
          <a:xfrm>
            <a:off x="4941100" y="1278369"/>
            <a:ext cx="4059149" cy="2588800"/>
          </a:xfrm>
          <a:prstGeom prst="rect">
            <a:avLst/>
          </a:prstGeom>
          <a:noFill/>
          <a:ln>
            <a:noFill/>
          </a:ln>
        </p:spPr>
      </p:pic>
      <p:sp>
        <p:nvSpPr>
          <p:cNvPr id="292" name="Google Shape;292;p41"/>
          <p:cNvSpPr txBox="1"/>
          <p:nvPr/>
        </p:nvSpPr>
        <p:spPr>
          <a:xfrm>
            <a:off x="4997125" y="3867175"/>
            <a:ext cx="3947100" cy="34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1500">
                <a:solidFill>
                  <a:schemeClr val="lt1"/>
                </a:solidFill>
                <a:latin typeface="Calibri"/>
                <a:ea typeface="Calibri"/>
                <a:cs typeface="Calibri"/>
                <a:sym typeface="Calibri"/>
              </a:rPr>
              <a:t>Fig. Sample Predicted Probabilities</a:t>
            </a:r>
            <a:endParaRPr sz="15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065129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pic>
        <p:nvPicPr>
          <p:cNvPr id="147" name="Google Shape;147;p27" descr="A stadium with people in the stands&#10;&#10;Description automatically generated"/>
          <p:cNvPicPr preferRelativeResize="0"/>
          <p:nvPr/>
        </p:nvPicPr>
        <p:blipFill rotWithShape="1">
          <a:blip r:embed="rId4">
            <a:alphaModFix/>
          </a:blip>
          <a:srcRect l="13047" t="5556" r="13032" b="5547"/>
          <a:stretch/>
        </p:blipFill>
        <p:spPr>
          <a:xfrm>
            <a:off x="0" y="286125"/>
            <a:ext cx="9144002" cy="4569901"/>
          </a:xfrm>
          <a:prstGeom prst="rect">
            <a:avLst/>
          </a:prstGeom>
          <a:noFill/>
          <a:ln>
            <a:noFill/>
          </a:ln>
          <a:effectLst>
            <a:outerShdw blurRad="57150" dist="19050" dir="5400000" algn="bl" rotWithShape="0">
              <a:srgbClr val="000000">
                <a:alpha val="50000"/>
              </a:srgbClr>
            </a:outerShdw>
          </a:effectLst>
        </p:spPr>
      </p:pic>
      <p:sp>
        <p:nvSpPr>
          <p:cNvPr id="148" name="Google Shape;148;p27"/>
          <p:cNvSpPr txBox="1">
            <a:spLocks noGrp="1"/>
          </p:cNvSpPr>
          <p:nvPr>
            <p:ph type="ctrTitle"/>
          </p:nvPr>
        </p:nvSpPr>
        <p:spPr>
          <a:xfrm>
            <a:off x="130100" y="403500"/>
            <a:ext cx="5759700" cy="463200"/>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rgbClr val="F2F2F2"/>
              </a:buClr>
              <a:buSzPct val="111111"/>
              <a:buFont typeface="Arial"/>
              <a:buNone/>
            </a:pPr>
            <a:r>
              <a:rPr lang="en-CA" sz="2700" b="1">
                <a:solidFill>
                  <a:srgbClr val="F2F2F2"/>
                </a:solidFill>
                <a:latin typeface="Arial"/>
                <a:ea typeface="Arial"/>
                <a:cs typeface="Arial"/>
                <a:sym typeface="Arial"/>
              </a:rPr>
              <a:t>Problem Statement and Data Sources</a:t>
            </a:r>
            <a:endParaRPr b="1"/>
          </a:p>
        </p:txBody>
      </p:sp>
      <p:sp>
        <p:nvSpPr>
          <p:cNvPr id="149" name="Google Shape;149;p27"/>
          <p:cNvSpPr txBox="1">
            <a:spLocks noGrp="1"/>
          </p:cNvSpPr>
          <p:nvPr>
            <p:ph type="subTitle" idx="1"/>
          </p:nvPr>
        </p:nvSpPr>
        <p:spPr>
          <a:xfrm>
            <a:off x="274350" y="1099750"/>
            <a:ext cx="8271900" cy="3529200"/>
          </a:xfrm>
          <a:prstGeom prst="rect">
            <a:avLst/>
          </a:prstGeom>
          <a:noFill/>
          <a:ln>
            <a:noFill/>
          </a:ln>
        </p:spPr>
        <p:txBody>
          <a:bodyPr spcFirstLastPara="1" wrap="square" lIns="68575" tIns="34275" rIns="68575" bIns="34275" anchor="t" anchorCtr="0">
            <a:normAutofit/>
          </a:bodyPr>
          <a:lstStyle/>
          <a:p>
            <a:pPr marL="0" lvl="0" indent="0" algn="l" rtl="0">
              <a:lnSpc>
                <a:spcPct val="115000"/>
              </a:lnSpc>
              <a:spcBef>
                <a:spcPts val="0"/>
              </a:spcBef>
              <a:spcAft>
                <a:spcPts val="0"/>
              </a:spcAft>
              <a:buClr>
                <a:schemeClr val="dk1"/>
              </a:buClr>
              <a:buSzPts val="1100"/>
              <a:buFont typeface="Arial"/>
              <a:buNone/>
            </a:pPr>
            <a:r>
              <a:rPr lang="en-CA" sz="1500" dirty="0">
                <a:solidFill>
                  <a:srgbClr val="8DA9DB"/>
                </a:solidFill>
              </a:rPr>
              <a:t>Problem Statement:</a:t>
            </a:r>
            <a:r>
              <a:rPr lang="en-CA" sz="1500" dirty="0">
                <a:solidFill>
                  <a:srgbClr val="D8D8D8"/>
                </a:solidFill>
              </a:rPr>
              <a:t> Apply data mining and statistical learning techniques to historical NFL play by play data to determine an NFL team’s optimal 4th down decision for a given game state. Possible decisions are (1) go for it, (2) punt, or (3) kick a field goal. </a:t>
            </a:r>
            <a:r>
              <a:rPr lang="en-US" sz="1500" dirty="0">
                <a:solidFill>
                  <a:srgbClr val="D8D8D8"/>
                </a:solidFill>
              </a:rPr>
              <a:t>Use the developed models to assess how often NFL teams decided to go for it on fourth down relative to the optimal choice.</a:t>
            </a:r>
            <a:endParaRPr sz="1500" dirty="0">
              <a:solidFill>
                <a:srgbClr val="D8D8D8"/>
              </a:solidFill>
            </a:endParaRPr>
          </a:p>
          <a:p>
            <a:pPr marL="0" lvl="0" indent="0" algn="l" rtl="0">
              <a:lnSpc>
                <a:spcPct val="115000"/>
              </a:lnSpc>
              <a:spcBef>
                <a:spcPts val="0"/>
              </a:spcBef>
              <a:spcAft>
                <a:spcPts val="0"/>
              </a:spcAft>
              <a:buClr>
                <a:schemeClr val="dk1"/>
              </a:buClr>
              <a:buSzPts val="1100"/>
              <a:buFont typeface="Arial"/>
              <a:buNone/>
            </a:pPr>
            <a:endParaRPr lang="en-US" sz="1500" dirty="0">
              <a:solidFill>
                <a:srgbClr val="D8D8D8"/>
              </a:solidFill>
            </a:endParaRPr>
          </a:p>
          <a:p>
            <a:pPr marL="0" lvl="0" indent="0" algn="l" rtl="0">
              <a:lnSpc>
                <a:spcPct val="115000"/>
              </a:lnSpc>
              <a:spcBef>
                <a:spcPts val="0"/>
              </a:spcBef>
              <a:spcAft>
                <a:spcPts val="0"/>
              </a:spcAft>
              <a:buClr>
                <a:schemeClr val="dk1"/>
              </a:buClr>
              <a:buSzPts val="1100"/>
              <a:buFont typeface="Arial"/>
              <a:buNone/>
            </a:pPr>
            <a:r>
              <a:rPr lang="en-CA" sz="1500" dirty="0">
                <a:solidFill>
                  <a:srgbClr val="8DA9DB"/>
                </a:solidFill>
              </a:rPr>
              <a:t>Hypothesis:</a:t>
            </a:r>
            <a:r>
              <a:rPr lang="en-CA" sz="1500" dirty="0">
                <a:solidFill>
                  <a:srgbClr val="D8D8D8"/>
                </a:solidFill>
              </a:rPr>
              <a:t> NFL teams will decide to go for it on 4</a:t>
            </a:r>
            <a:r>
              <a:rPr lang="en-CA" sz="1500" baseline="30000" dirty="0">
                <a:solidFill>
                  <a:srgbClr val="D8D8D8"/>
                </a:solidFill>
              </a:rPr>
              <a:t>th</a:t>
            </a:r>
            <a:r>
              <a:rPr lang="en-CA" sz="1500" dirty="0">
                <a:solidFill>
                  <a:srgbClr val="D8D8D8"/>
                </a:solidFill>
              </a:rPr>
              <a:t> down less often than than they should. </a:t>
            </a:r>
          </a:p>
          <a:p>
            <a:pPr marL="0" lvl="0" indent="0" algn="l" rtl="0">
              <a:lnSpc>
                <a:spcPct val="115000"/>
              </a:lnSpc>
              <a:spcBef>
                <a:spcPts val="0"/>
              </a:spcBef>
              <a:spcAft>
                <a:spcPts val="0"/>
              </a:spcAft>
              <a:buClr>
                <a:schemeClr val="dk1"/>
              </a:buClr>
              <a:buSzPts val="1100"/>
              <a:buFont typeface="Arial"/>
              <a:buNone/>
            </a:pPr>
            <a:endParaRPr sz="1500" dirty="0">
              <a:solidFill>
                <a:srgbClr val="D8D8D8"/>
              </a:solidFill>
            </a:endParaRPr>
          </a:p>
          <a:p>
            <a:pPr marL="0" lvl="0" indent="0" algn="l" rtl="0">
              <a:lnSpc>
                <a:spcPct val="115000"/>
              </a:lnSpc>
              <a:spcBef>
                <a:spcPts val="0"/>
              </a:spcBef>
              <a:spcAft>
                <a:spcPts val="0"/>
              </a:spcAft>
              <a:buClr>
                <a:schemeClr val="dk1"/>
              </a:buClr>
              <a:buSzPts val="1100"/>
              <a:buFont typeface="Arial"/>
              <a:buNone/>
            </a:pPr>
            <a:r>
              <a:rPr lang="en-CA" sz="1500" dirty="0">
                <a:solidFill>
                  <a:schemeClr val="accent1">
                    <a:lumMod val="60000"/>
                    <a:lumOff val="40000"/>
                  </a:schemeClr>
                </a:solidFill>
              </a:rPr>
              <a:t>Data Source:  </a:t>
            </a:r>
            <a:r>
              <a:rPr lang="en-CA" sz="1500" dirty="0">
                <a:solidFill>
                  <a:srgbClr val="D8D8D8"/>
                </a:solidFill>
              </a:rPr>
              <a:t>Every NFL play-by-play data from 2016 through 2023. Data from 2016 through 2022 is used for training/validation and data from 2023 is used for analysis. Each play contains 384 features. Data is accessed through </a:t>
            </a:r>
            <a:r>
              <a:rPr lang="en-CA" sz="1500" dirty="0" err="1">
                <a:solidFill>
                  <a:srgbClr val="D8D8D8"/>
                </a:solidFill>
              </a:rPr>
              <a:t>nfl_data_py</a:t>
            </a:r>
            <a:r>
              <a:rPr lang="en-CA" sz="1500" dirty="0">
                <a:solidFill>
                  <a:srgbClr val="D8D8D8"/>
                </a:solidFill>
              </a:rPr>
              <a:t> Python library. </a:t>
            </a:r>
          </a:p>
          <a:p>
            <a:pPr marL="0" lvl="0" indent="0" algn="l" rtl="0">
              <a:lnSpc>
                <a:spcPct val="115000"/>
              </a:lnSpc>
              <a:spcBef>
                <a:spcPts val="0"/>
              </a:spcBef>
              <a:spcAft>
                <a:spcPts val="0"/>
              </a:spcAft>
              <a:buClr>
                <a:schemeClr val="dk1"/>
              </a:buClr>
              <a:buSzPts val="1100"/>
              <a:buFont typeface="Arial"/>
              <a:buNone/>
            </a:pPr>
            <a:endParaRPr lang="en-CA" sz="1500" dirty="0">
              <a:solidFill>
                <a:srgbClr val="D8D8D8"/>
              </a:solidFill>
            </a:endParaRPr>
          </a:p>
          <a:p>
            <a:pPr marL="0" lvl="0" indent="0" algn="l" rtl="0">
              <a:lnSpc>
                <a:spcPct val="115000"/>
              </a:lnSpc>
              <a:spcBef>
                <a:spcPts val="0"/>
              </a:spcBef>
              <a:spcAft>
                <a:spcPts val="0"/>
              </a:spcAft>
              <a:buClr>
                <a:schemeClr val="dk1"/>
              </a:buClr>
              <a:buSzPts val="1100"/>
              <a:buFont typeface="Arial"/>
              <a:buNone/>
            </a:pPr>
            <a:r>
              <a:rPr lang="en-CA" sz="1500" dirty="0">
                <a:solidFill>
                  <a:srgbClr val="D8D8D8"/>
                </a:solidFill>
              </a:rPr>
              <a:t>See Appendix for the variables used in our models, along with a description of each variable.</a:t>
            </a:r>
            <a:endParaRPr sz="1500" dirty="0">
              <a:solidFill>
                <a:srgbClr val="D8D8D8"/>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52" descr="A stadium with people in the stands&#10;&#10;Description automatically generated"/>
          <p:cNvPicPr preferRelativeResize="0"/>
          <p:nvPr/>
        </p:nvPicPr>
        <p:blipFill rotWithShape="1">
          <a:blip r:embed="rId3">
            <a:alphaModFix/>
          </a:blip>
          <a:srcRect l="13047" t="5556" r="13032" b="5547"/>
          <a:stretch/>
        </p:blipFill>
        <p:spPr>
          <a:xfrm>
            <a:off x="0" y="286799"/>
            <a:ext cx="9144000" cy="4569901"/>
          </a:xfrm>
          <a:prstGeom prst="rect">
            <a:avLst/>
          </a:prstGeom>
          <a:noFill/>
          <a:ln>
            <a:noFill/>
          </a:ln>
        </p:spPr>
      </p:pic>
      <p:sp>
        <p:nvSpPr>
          <p:cNvPr id="382" name="Google Shape;382;p52"/>
          <p:cNvSpPr txBox="1">
            <a:spLocks noGrp="1"/>
          </p:cNvSpPr>
          <p:nvPr>
            <p:ph type="ctrTitle"/>
          </p:nvPr>
        </p:nvSpPr>
        <p:spPr>
          <a:xfrm>
            <a:off x="145649" y="417950"/>
            <a:ext cx="8211300" cy="4632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90000"/>
              </a:lnSpc>
              <a:spcBef>
                <a:spcPts val="0"/>
              </a:spcBef>
              <a:spcAft>
                <a:spcPts val="0"/>
              </a:spcAft>
              <a:buClr>
                <a:srgbClr val="F2F2F2"/>
              </a:buClr>
              <a:buSzPct val="100000"/>
              <a:buFont typeface="Arial"/>
              <a:buNone/>
            </a:pPr>
            <a:r>
              <a:rPr lang="en-CA" sz="3000" b="1" dirty="0">
                <a:solidFill>
                  <a:srgbClr val="F2F2F2"/>
                </a:solidFill>
                <a:latin typeface="Arial"/>
                <a:ea typeface="Arial"/>
                <a:cs typeface="Arial"/>
                <a:sym typeface="Arial"/>
              </a:rPr>
              <a:t>Credits</a:t>
            </a:r>
            <a:endParaRPr b="1" dirty="0"/>
          </a:p>
        </p:txBody>
      </p:sp>
      <p:sp>
        <p:nvSpPr>
          <p:cNvPr id="383" name="Google Shape;383;p52"/>
          <p:cNvSpPr txBox="1">
            <a:spLocks noGrp="1"/>
          </p:cNvSpPr>
          <p:nvPr>
            <p:ph type="subTitle" idx="1"/>
          </p:nvPr>
        </p:nvSpPr>
        <p:spPr>
          <a:xfrm>
            <a:off x="231104" y="1109246"/>
            <a:ext cx="8355000" cy="3529200"/>
          </a:xfrm>
          <a:prstGeom prst="rect">
            <a:avLst/>
          </a:prstGeom>
          <a:noFill/>
          <a:ln>
            <a:noFill/>
          </a:ln>
        </p:spPr>
        <p:txBody>
          <a:bodyPr spcFirstLastPara="1" wrap="square" lIns="68575" tIns="34275" rIns="68575" bIns="34275" anchor="t" anchorCtr="0">
            <a:normAutofit/>
          </a:bodyPr>
          <a:lstStyle/>
          <a:p>
            <a:pPr marL="476250" lvl="0" indent="-342900" algn="l" rtl="0">
              <a:lnSpc>
                <a:spcPct val="90000"/>
              </a:lnSpc>
              <a:spcBef>
                <a:spcPts val="0"/>
              </a:spcBef>
              <a:spcAft>
                <a:spcPts val="0"/>
              </a:spcAft>
              <a:buClr>
                <a:srgbClr val="D8D8D8"/>
              </a:buClr>
              <a:buSzPts val="1500"/>
              <a:buFont typeface="+mj-lt"/>
              <a:buAutoNum type="arabicPeriod"/>
            </a:pPr>
            <a:r>
              <a:rPr lang="en-US" dirty="0" err="1">
                <a:solidFill>
                  <a:schemeClr val="bg1"/>
                </a:solidFill>
              </a:rPr>
              <a:t>Yurko</a:t>
            </a:r>
            <a:r>
              <a:rPr lang="en-US" dirty="0">
                <a:solidFill>
                  <a:schemeClr val="bg1"/>
                </a:solidFill>
              </a:rPr>
              <a:t>, Ronald, Ventura, Samuel and Horowitz, Maksim. "</a:t>
            </a:r>
            <a:r>
              <a:rPr lang="en-US" dirty="0" err="1">
                <a:solidFill>
                  <a:schemeClr val="bg1"/>
                </a:solidFill>
              </a:rPr>
              <a:t>nflWAR</a:t>
            </a:r>
            <a:r>
              <a:rPr lang="en-US" dirty="0">
                <a:solidFill>
                  <a:schemeClr val="bg1"/>
                </a:solidFill>
              </a:rPr>
              <a:t>: a reproducible method for offensive player evaluation in football" Journal of Quantitative Analysis in Sports, vol. 15, no. 3, 2019, pp. 163-183. https://</a:t>
            </a:r>
            <a:r>
              <a:rPr lang="en-US" dirty="0" err="1">
                <a:solidFill>
                  <a:schemeClr val="bg1"/>
                </a:solidFill>
              </a:rPr>
              <a:t>doi.org</a:t>
            </a:r>
            <a:r>
              <a:rPr lang="en-US" dirty="0">
                <a:solidFill>
                  <a:schemeClr val="bg1"/>
                </a:solidFill>
              </a:rPr>
              <a:t>/10.1515/jqas-2018-0010</a:t>
            </a:r>
          </a:p>
        </p:txBody>
      </p:sp>
    </p:spTree>
    <p:extLst>
      <p:ext uri="{BB962C8B-B14F-4D97-AF65-F5344CB8AC3E}">
        <p14:creationId xmlns:p14="http://schemas.microsoft.com/office/powerpoint/2010/main" val="1722265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9" descr="A stadium with people in the stands&#10;&#10;Description automatically generated"/>
          <p:cNvPicPr preferRelativeResize="0"/>
          <p:nvPr/>
        </p:nvPicPr>
        <p:blipFill rotWithShape="1">
          <a:blip r:embed="rId3">
            <a:alphaModFix/>
          </a:blip>
          <a:srcRect l="13047" t="5556" r="13032" b="5547"/>
          <a:stretch/>
        </p:blipFill>
        <p:spPr>
          <a:xfrm>
            <a:off x="0" y="286800"/>
            <a:ext cx="9144000" cy="4569901"/>
          </a:xfrm>
          <a:prstGeom prst="rect">
            <a:avLst/>
          </a:prstGeom>
          <a:noFill/>
          <a:ln>
            <a:noFill/>
          </a:ln>
        </p:spPr>
      </p:pic>
      <p:sp>
        <p:nvSpPr>
          <p:cNvPr id="178" name="Google Shape;178;p29"/>
          <p:cNvSpPr txBox="1">
            <a:spLocks noGrp="1"/>
          </p:cNvSpPr>
          <p:nvPr>
            <p:ph type="ctrTitle"/>
          </p:nvPr>
        </p:nvSpPr>
        <p:spPr>
          <a:xfrm>
            <a:off x="145650" y="417950"/>
            <a:ext cx="4042200" cy="463200"/>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rgbClr val="F2F2F2"/>
              </a:buClr>
              <a:buSzPct val="100000"/>
              <a:buFont typeface="Arial"/>
              <a:buNone/>
            </a:pPr>
            <a:r>
              <a:rPr lang="en-CA" sz="3000" b="1">
                <a:solidFill>
                  <a:srgbClr val="F2F2F2"/>
                </a:solidFill>
                <a:latin typeface="Arial"/>
                <a:ea typeface="Arial"/>
                <a:cs typeface="Arial"/>
                <a:sym typeface="Arial"/>
              </a:rPr>
              <a:t>Methodology Overview</a:t>
            </a:r>
            <a:endParaRPr b="1"/>
          </a:p>
        </p:txBody>
      </p:sp>
      <p:sp>
        <p:nvSpPr>
          <p:cNvPr id="179" name="Google Shape;179;p29"/>
          <p:cNvSpPr txBox="1">
            <a:spLocks noGrp="1"/>
          </p:cNvSpPr>
          <p:nvPr>
            <p:ph type="subTitle" idx="1"/>
          </p:nvPr>
        </p:nvSpPr>
        <p:spPr>
          <a:xfrm>
            <a:off x="231104" y="881150"/>
            <a:ext cx="8439600" cy="3757200"/>
          </a:xfrm>
          <a:prstGeom prst="rect">
            <a:avLst/>
          </a:prstGeom>
          <a:noFill/>
          <a:ln>
            <a:noFill/>
          </a:ln>
        </p:spPr>
        <p:txBody>
          <a:bodyPr spcFirstLastPara="1" wrap="square" lIns="68575" tIns="34275" rIns="68575" bIns="34275" anchor="t" anchorCtr="0">
            <a:normAutofit lnSpcReduction="10000"/>
          </a:bodyPr>
          <a:lstStyle/>
          <a:p>
            <a:pPr marL="133350" lvl="0" indent="0" algn="l" rtl="0">
              <a:lnSpc>
                <a:spcPct val="90000"/>
              </a:lnSpc>
              <a:spcBef>
                <a:spcPts val="0"/>
              </a:spcBef>
              <a:spcAft>
                <a:spcPts val="0"/>
              </a:spcAft>
              <a:buClr>
                <a:srgbClr val="D8D8D8"/>
              </a:buClr>
              <a:buSzPts val="1500"/>
              <a:buNone/>
            </a:pPr>
            <a:endParaRPr sz="1500" dirty="0">
              <a:solidFill>
                <a:srgbClr val="8DA9DB"/>
              </a:solidFill>
            </a:endParaRPr>
          </a:p>
          <a:p>
            <a:pPr marL="133350" lvl="0" indent="0" algn="l" rtl="0">
              <a:lnSpc>
                <a:spcPct val="90000"/>
              </a:lnSpc>
              <a:spcBef>
                <a:spcPts val="0"/>
              </a:spcBef>
              <a:spcAft>
                <a:spcPts val="0"/>
              </a:spcAft>
              <a:buClr>
                <a:srgbClr val="D8D8D8"/>
              </a:buClr>
              <a:buSzPts val="1500"/>
              <a:buNone/>
            </a:pPr>
            <a:r>
              <a:rPr lang="en-CA" sz="1500" dirty="0">
                <a:solidFill>
                  <a:srgbClr val="8DA9DB"/>
                </a:solidFill>
              </a:rPr>
              <a:t>Optimal decision</a:t>
            </a:r>
            <a:r>
              <a:rPr lang="en-CA" sz="1500" dirty="0">
                <a:solidFill>
                  <a:srgbClr val="D8D8D8"/>
                </a:solidFill>
              </a:rPr>
              <a:t> = decision with greatest increase to the team’s “Win Probability” </a:t>
            </a:r>
            <a:endParaRPr dirty="0"/>
          </a:p>
          <a:p>
            <a:pPr marL="133350" lvl="0" indent="0" algn="l" rtl="0">
              <a:lnSpc>
                <a:spcPct val="90000"/>
              </a:lnSpc>
              <a:spcBef>
                <a:spcPts val="0"/>
              </a:spcBef>
              <a:spcAft>
                <a:spcPts val="0"/>
              </a:spcAft>
              <a:buClr>
                <a:srgbClr val="D8D8D8"/>
              </a:buClr>
              <a:buSzPts val="1500"/>
              <a:buNone/>
            </a:pPr>
            <a:endParaRPr sz="1500" dirty="0">
              <a:solidFill>
                <a:srgbClr val="D8D8D8"/>
              </a:solidFill>
            </a:endParaRPr>
          </a:p>
          <a:p>
            <a:pPr marL="133350" lvl="0" indent="0" algn="l" rtl="0">
              <a:lnSpc>
                <a:spcPct val="90000"/>
              </a:lnSpc>
              <a:spcBef>
                <a:spcPts val="0"/>
              </a:spcBef>
              <a:spcAft>
                <a:spcPts val="0"/>
              </a:spcAft>
              <a:buClr>
                <a:srgbClr val="D8D8D8"/>
              </a:buClr>
              <a:buSzPts val="1500"/>
              <a:buNone/>
            </a:pPr>
            <a:r>
              <a:rPr lang="en-CA" sz="1500" dirty="0">
                <a:solidFill>
                  <a:srgbClr val="D8D8D8"/>
                </a:solidFill>
              </a:rPr>
              <a:t>Methodology involves development of several interrelated models that support arriving at optimal decision. Presentation includes methodology, analysis, and results of each model in addition to the overall analysis of the entire project.</a:t>
            </a:r>
            <a:endParaRPr sz="1500" dirty="0">
              <a:solidFill>
                <a:srgbClr val="D8D8D8"/>
              </a:solidFill>
            </a:endParaRPr>
          </a:p>
          <a:p>
            <a:pPr marL="133350" lvl="0" indent="0" algn="l" rtl="0">
              <a:lnSpc>
                <a:spcPct val="90000"/>
              </a:lnSpc>
              <a:spcBef>
                <a:spcPts val="0"/>
              </a:spcBef>
              <a:spcAft>
                <a:spcPts val="0"/>
              </a:spcAft>
              <a:buClr>
                <a:srgbClr val="D8D8D8"/>
              </a:buClr>
              <a:buSzPts val="1500"/>
              <a:buNone/>
            </a:pPr>
            <a:endParaRPr sz="1500" dirty="0">
              <a:solidFill>
                <a:srgbClr val="8DA9DB"/>
              </a:solidFill>
            </a:endParaRPr>
          </a:p>
          <a:p>
            <a:pPr marL="230187" lvl="1" indent="0" algn="l" rtl="0">
              <a:lnSpc>
                <a:spcPct val="90000"/>
              </a:lnSpc>
              <a:spcBef>
                <a:spcPts val="0"/>
              </a:spcBef>
              <a:spcAft>
                <a:spcPts val="0"/>
              </a:spcAft>
              <a:buClr>
                <a:srgbClr val="D8D8D8"/>
              </a:buClr>
              <a:buSzPts val="1500"/>
              <a:buNone/>
            </a:pPr>
            <a:r>
              <a:rPr lang="en-CA" sz="1400" dirty="0">
                <a:solidFill>
                  <a:srgbClr val="8DA9DB"/>
                </a:solidFill>
              </a:rPr>
              <a:t>Task 1: Develop a “Win Probability” Model</a:t>
            </a:r>
            <a:r>
              <a:rPr lang="en-CA" sz="1400" dirty="0">
                <a:solidFill>
                  <a:srgbClr val="D8D8D8"/>
                </a:solidFill>
              </a:rPr>
              <a:t>, which calculates the probability that the offensive team will win the game given the current game state (down, yard line, score differential, time remaining, etc.).</a:t>
            </a:r>
            <a:endParaRPr dirty="0"/>
          </a:p>
          <a:p>
            <a:pPr marL="230187" lvl="1" indent="0" algn="l" rtl="0">
              <a:lnSpc>
                <a:spcPct val="90000"/>
              </a:lnSpc>
              <a:spcBef>
                <a:spcPts val="0"/>
              </a:spcBef>
              <a:spcAft>
                <a:spcPts val="0"/>
              </a:spcAft>
              <a:buClr>
                <a:srgbClr val="D8D8D8"/>
              </a:buClr>
              <a:buSzPts val="1500"/>
              <a:buNone/>
            </a:pPr>
            <a:endParaRPr sz="1400" dirty="0">
              <a:solidFill>
                <a:srgbClr val="D8D8D8"/>
              </a:solidFill>
            </a:endParaRPr>
          </a:p>
          <a:p>
            <a:pPr marL="230187" lvl="1" indent="0" algn="l" rtl="0">
              <a:lnSpc>
                <a:spcPct val="90000"/>
              </a:lnSpc>
              <a:spcBef>
                <a:spcPts val="0"/>
              </a:spcBef>
              <a:spcAft>
                <a:spcPts val="0"/>
              </a:spcAft>
              <a:buClr>
                <a:srgbClr val="D8D8D8"/>
              </a:buClr>
              <a:buSzPts val="1500"/>
              <a:buNone/>
            </a:pPr>
            <a:r>
              <a:rPr lang="en-CA" sz="1400" dirty="0">
                <a:solidFill>
                  <a:srgbClr val="8DA9DB"/>
                </a:solidFill>
              </a:rPr>
              <a:t>Task  2: Develop a Probability Density Functions (PDFs) and/or Probability Mass Functions (PMFs), </a:t>
            </a:r>
            <a:r>
              <a:rPr lang="en-CA" sz="1400" dirty="0">
                <a:solidFill>
                  <a:srgbClr val="D8D8D8"/>
                </a:solidFill>
              </a:rPr>
              <a:t> that are associated with each potential 4th down decision: go-for-it, kick a field goal, or punt. PDFs and PMFs will take into account the game state at the time of the decision.</a:t>
            </a:r>
            <a:endParaRPr sz="1400" dirty="0">
              <a:solidFill>
                <a:srgbClr val="D8D8D8"/>
              </a:solidFill>
            </a:endParaRPr>
          </a:p>
          <a:p>
            <a:pPr marL="230187" lvl="1" indent="0" algn="l" rtl="0">
              <a:lnSpc>
                <a:spcPct val="90000"/>
              </a:lnSpc>
              <a:spcBef>
                <a:spcPts val="0"/>
              </a:spcBef>
              <a:spcAft>
                <a:spcPts val="0"/>
              </a:spcAft>
              <a:buClr>
                <a:srgbClr val="D8D8D8"/>
              </a:buClr>
              <a:buSzPts val="1500"/>
              <a:buNone/>
            </a:pPr>
            <a:endParaRPr sz="1400" dirty="0">
              <a:solidFill>
                <a:srgbClr val="D8D8D8"/>
              </a:solidFill>
            </a:endParaRPr>
          </a:p>
          <a:p>
            <a:pPr marL="230187" lvl="1" indent="0" algn="l" rtl="0">
              <a:lnSpc>
                <a:spcPct val="90000"/>
              </a:lnSpc>
              <a:spcBef>
                <a:spcPts val="0"/>
              </a:spcBef>
              <a:spcAft>
                <a:spcPts val="0"/>
              </a:spcAft>
              <a:buClr>
                <a:srgbClr val="D8D8D8"/>
              </a:buClr>
              <a:buSzPts val="1500"/>
              <a:buNone/>
            </a:pPr>
            <a:r>
              <a:rPr lang="en-CA" sz="1400" dirty="0">
                <a:solidFill>
                  <a:srgbClr val="8DA9DB"/>
                </a:solidFill>
              </a:rPr>
              <a:t>Task  3: Develop a Simulation Model, </a:t>
            </a:r>
            <a:r>
              <a:rPr lang="en-CA" sz="1400" dirty="0">
                <a:solidFill>
                  <a:srgbClr val="D8D8D8"/>
                </a:solidFill>
              </a:rPr>
              <a:t>which uses the PDFs / PMFs to simulate running each play type a large number of times and uses the Win Probability Model to determine the expected impact on Win Probability from each decision.</a:t>
            </a:r>
            <a:endParaRPr dirty="0"/>
          </a:p>
          <a:p>
            <a:pPr marL="230187" lvl="1" indent="0" algn="l" rtl="0">
              <a:lnSpc>
                <a:spcPct val="90000"/>
              </a:lnSpc>
              <a:spcBef>
                <a:spcPts val="0"/>
              </a:spcBef>
              <a:spcAft>
                <a:spcPts val="0"/>
              </a:spcAft>
              <a:buClr>
                <a:srgbClr val="D8D8D8"/>
              </a:buClr>
              <a:buSzPts val="1500"/>
              <a:buNone/>
            </a:pPr>
            <a:endParaRPr sz="1400" dirty="0">
              <a:solidFill>
                <a:srgbClr val="D8D8D8"/>
              </a:solidFill>
            </a:endParaRPr>
          </a:p>
          <a:p>
            <a:pPr marL="230187" lvl="1" indent="0" algn="l" rtl="0">
              <a:lnSpc>
                <a:spcPct val="90000"/>
              </a:lnSpc>
              <a:spcBef>
                <a:spcPts val="0"/>
              </a:spcBef>
              <a:spcAft>
                <a:spcPts val="0"/>
              </a:spcAft>
              <a:buClr>
                <a:srgbClr val="D8D8D8"/>
              </a:buClr>
              <a:buSzPts val="1500"/>
              <a:buNone/>
            </a:pPr>
            <a:r>
              <a:rPr lang="en-CA" sz="1400" dirty="0">
                <a:solidFill>
                  <a:srgbClr val="8DA9DB"/>
                </a:solidFill>
              </a:rPr>
              <a:t>Task  4: Use Win Probability Model, PDFs/PMFs, and Simulation Model </a:t>
            </a:r>
            <a:r>
              <a:rPr lang="en-CA" sz="1400" dirty="0">
                <a:solidFill>
                  <a:srgbClr val="D8D8D8"/>
                </a:solidFill>
              </a:rPr>
              <a:t>to perform analysis and report results.</a:t>
            </a:r>
            <a:endParaRPr sz="1200" dirty="0">
              <a:solidFill>
                <a:srgbClr val="D8D8D8"/>
              </a:solidFill>
            </a:endParaRPr>
          </a:p>
          <a:p>
            <a:pPr marL="133350" lvl="0" indent="0" algn="l" rtl="0">
              <a:lnSpc>
                <a:spcPct val="90000"/>
              </a:lnSpc>
              <a:spcBef>
                <a:spcPts val="0"/>
              </a:spcBef>
              <a:spcAft>
                <a:spcPts val="0"/>
              </a:spcAft>
              <a:buClr>
                <a:srgbClr val="D8D8D8"/>
              </a:buClr>
              <a:buSzPts val="1500"/>
              <a:buNone/>
            </a:pPr>
            <a:endParaRPr sz="1500" dirty="0">
              <a:solidFill>
                <a:srgbClr val="D8D8D8"/>
              </a:solidFill>
            </a:endParaRPr>
          </a:p>
          <a:p>
            <a:pPr marL="133350" lvl="0" indent="0" algn="l" rtl="0">
              <a:lnSpc>
                <a:spcPct val="90000"/>
              </a:lnSpc>
              <a:spcBef>
                <a:spcPts val="0"/>
              </a:spcBef>
              <a:spcAft>
                <a:spcPts val="0"/>
              </a:spcAft>
              <a:buClr>
                <a:srgbClr val="D8D8D8"/>
              </a:buClr>
              <a:buSzPts val="1500"/>
              <a:buNone/>
            </a:pPr>
            <a:endParaRPr sz="1500" dirty="0">
              <a:solidFill>
                <a:srgbClr val="D8D8D8"/>
              </a:solidFill>
            </a:endParaRPr>
          </a:p>
          <a:p>
            <a:pPr marL="133350" lvl="0" indent="0" algn="l" rtl="0">
              <a:lnSpc>
                <a:spcPct val="90000"/>
              </a:lnSpc>
              <a:spcBef>
                <a:spcPts val="0"/>
              </a:spcBef>
              <a:spcAft>
                <a:spcPts val="0"/>
              </a:spcAft>
              <a:buClr>
                <a:srgbClr val="D8D8D8"/>
              </a:buClr>
              <a:buSzPts val="1500"/>
              <a:buNone/>
            </a:pPr>
            <a:endParaRPr sz="1500" dirty="0">
              <a:solidFill>
                <a:srgbClr val="D8D8D8"/>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
        <p:cNvGrpSpPr/>
        <p:nvPr/>
      </p:nvGrpSpPr>
      <p:grpSpPr>
        <a:xfrm>
          <a:off x="0" y="0"/>
          <a:ext cx="0" cy="0"/>
          <a:chOff x="0" y="0"/>
          <a:chExt cx="0" cy="0"/>
        </a:xfrm>
      </p:grpSpPr>
      <p:pic>
        <p:nvPicPr>
          <p:cNvPr id="154" name="Google Shape;154;p28" descr="A stadium with people in the stands&#10;&#10;Description automatically generated"/>
          <p:cNvPicPr preferRelativeResize="0"/>
          <p:nvPr/>
        </p:nvPicPr>
        <p:blipFill rotWithShape="1">
          <a:blip r:embed="rId4">
            <a:alphaModFix/>
          </a:blip>
          <a:srcRect l="13047" t="5556" r="13032" b="5547"/>
          <a:stretch/>
        </p:blipFill>
        <p:spPr>
          <a:xfrm>
            <a:off x="0" y="286800"/>
            <a:ext cx="9144002" cy="4569901"/>
          </a:xfrm>
          <a:prstGeom prst="rect">
            <a:avLst/>
          </a:prstGeom>
          <a:noFill/>
          <a:ln>
            <a:noFill/>
          </a:ln>
        </p:spPr>
      </p:pic>
      <p:sp>
        <p:nvSpPr>
          <p:cNvPr id="155" name="Google Shape;155;p28"/>
          <p:cNvSpPr txBox="1">
            <a:spLocks noGrp="1"/>
          </p:cNvSpPr>
          <p:nvPr>
            <p:ph type="ctrTitle"/>
          </p:nvPr>
        </p:nvSpPr>
        <p:spPr>
          <a:xfrm>
            <a:off x="145650" y="417950"/>
            <a:ext cx="4042200" cy="463200"/>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rgbClr val="F2F2F2"/>
              </a:buClr>
              <a:buSzPct val="100000"/>
              <a:buFont typeface="Arial"/>
              <a:buNone/>
            </a:pPr>
            <a:r>
              <a:rPr lang="en-CA" sz="3000" b="1">
                <a:solidFill>
                  <a:srgbClr val="F2F2F2"/>
                </a:solidFill>
                <a:latin typeface="Arial"/>
                <a:ea typeface="Arial"/>
                <a:cs typeface="Arial"/>
                <a:sym typeface="Arial"/>
              </a:rPr>
              <a:t>Methodology Overview</a:t>
            </a:r>
            <a:endParaRPr b="1"/>
          </a:p>
        </p:txBody>
      </p:sp>
      <p:sp>
        <p:nvSpPr>
          <p:cNvPr id="156" name="Google Shape;156;p28"/>
          <p:cNvSpPr/>
          <p:nvPr/>
        </p:nvSpPr>
        <p:spPr>
          <a:xfrm>
            <a:off x="681013" y="1650875"/>
            <a:ext cx="1040100" cy="78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sz="1200">
                <a:latin typeface="Calibri"/>
                <a:ea typeface="Calibri"/>
                <a:cs typeface="Calibri"/>
                <a:sym typeface="Calibri"/>
              </a:rPr>
              <a:t>Data set</a:t>
            </a:r>
            <a:endParaRPr sz="1200">
              <a:latin typeface="Calibri"/>
              <a:ea typeface="Calibri"/>
              <a:cs typeface="Calibri"/>
              <a:sym typeface="Calibri"/>
            </a:endParaRPr>
          </a:p>
        </p:txBody>
      </p:sp>
      <p:sp>
        <p:nvSpPr>
          <p:cNvPr id="157" name="Google Shape;157;p28"/>
          <p:cNvSpPr/>
          <p:nvPr/>
        </p:nvSpPr>
        <p:spPr>
          <a:xfrm>
            <a:off x="1975193" y="1650875"/>
            <a:ext cx="1040100" cy="78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sz="1200">
                <a:latin typeface="Calibri"/>
                <a:ea typeface="Calibri"/>
                <a:cs typeface="Calibri"/>
                <a:sym typeface="Calibri"/>
              </a:rPr>
              <a:t>Win probability model</a:t>
            </a:r>
            <a:endParaRPr sz="1200">
              <a:latin typeface="Calibri"/>
              <a:ea typeface="Calibri"/>
              <a:cs typeface="Calibri"/>
              <a:sym typeface="Calibri"/>
            </a:endParaRPr>
          </a:p>
        </p:txBody>
      </p:sp>
      <p:sp>
        <p:nvSpPr>
          <p:cNvPr id="158" name="Google Shape;158;p28"/>
          <p:cNvSpPr/>
          <p:nvPr/>
        </p:nvSpPr>
        <p:spPr>
          <a:xfrm>
            <a:off x="1975193" y="2710534"/>
            <a:ext cx="1040100" cy="78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sz="1200">
                <a:latin typeface="Calibri"/>
                <a:ea typeface="Calibri"/>
                <a:cs typeface="Calibri"/>
                <a:sym typeface="Calibri"/>
              </a:rPr>
              <a:t>Cluster dataset k-means</a:t>
            </a:r>
            <a:endParaRPr sz="1200">
              <a:latin typeface="Calibri"/>
              <a:ea typeface="Calibri"/>
              <a:cs typeface="Calibri"/>
              <a:sym typeface="Calibri"/>
            </a:endParaRPr>
          </a:p>
        </p:txBody>
      </p:sp>
      <p:sp>
        <p:nvSpPr>
          <p:cNvPr id="159" name="Google Shape;159;p28"/>
          <p:cNvSpPr/>
          <p:nvPr/>
        </p:nvSpPr>
        <p:spPr>
          <a:xfrm>
            <a:off x="3398139" y="2710534"/>
            <a:ext cx="1040100" cy="78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sz="1200">
                <a:latin typeface="Calibri"/>
                <a:ea typeface="Calibri"/>
                <a:cs typeface="Calibri"/>
                <a:sym typeface="Calibri"/>
              </a:rPr>
              <a:t>Go for it and punt PMFs  / cluster</a:t>
            </a:r>
            <a:endParaRPr sz="1200">
              <a:latin typeface="Calibri"/>
              <a:ea typeface="Calibri"/>
              <a:cs typeface="Calibri"/>
              <a:sym typeface="Calibri"/>
            </a:endParaRPr>
          </a:p>
        </p:txBody>
      </p:sp>
      <p:sp>
        <p:nvSpPr>
          <p:cNvPr id="160" name="Google Shape;160;p28"/>
          <p:cNvSpPr/>
          <p:nvPr/>
        </p:nvSpPr>
        <p:spPr>
          <a:xfrm>
            <a:off x="4809050" y="1650875"/>
            <a:ext cx="1040100" cy="78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sz="1200">
                <a:latin typeface="Calibri"/>
                <a:ea typeface="Calibri"/>
                <a:cs typeface="Calibri"/>
                <a:sym typeface="Calibri"/>
              </a:rPr>
              <a:t>Calc Win probability of all three play types</a:t>
            </a:r>
            <a:endParaRPr sz="1200">
              <a:latin typeface="Calibri"/>
              <a:ea typeface="Calibri"/>
              <a:cs typeface="Calibri"/>
              <a:sym typeface="Calibri"/>
            </a:endParaRPr>
          </a:p>
        </p:txBody>
      </p:sp>
      <p:sp>
        <p:nvSpPr>
          <p:cNvPr id="161" name="Google Shape;161;p28"/>
          <p:cNvSpPr/>
          <p:nvPr/>
        </p:nvSpPr>
        <p:spPr>
          <a:xfrm>
            <a:off x="7422890" y="1650875"/>
            <a:ext cx="1040100" cy="78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sz="1200">
                <a:latin typeface="Calibri"/>
                <a:ea typeface="Calibri"/>
                <a:cs typeface="Calibri"/>
                <a:sym typeface="Calibri"/>
              </a:rPr>
              <a:t>Compare Win probability</a:t>
            </a:r>
            <a:endParaRPr sz="1200">
              <a:latin typeface="Calibri"/>
              <a:ea typeface="Calibri"/>
              <a:cs typeface="Calibri"/>
              <a:sym typeface="Calibri"/>
            </a:endParaRPr>
          </a:p>
        </p:txBody>
      </p:sp>
      <p:cxnSp>
        <p:nvCxnSpPr>
          <p:cNvPr id="162" name="Google Shape;162;p28"/>
          <p:cNvCxnSpPr>
            <a:stCxn id="156" idx="3"/>
            <a:endCxn id="157" idx="1"/>
          </p:cNvCxnSpPr>
          <p:nvPr/>
        </p:nvCxnSpPr>
        <p:spPr>
          <a:xfrm>
            <a:off x="1721113" y="2041925"/>
            <a:ext cx="254100" cy="0"/>
          </a:xfrm>
          <a:prstGeom prst="straightConnector1">
            <a:avLst/>
          </a:prstGeom>
          <a:noFill/>
          <a:ln w="9525" cap="flat" cmpd="sng">
            <a:solidFill>
              <a:srgbClr val="FFFFFF"/>
            </a:solidFill>
            <a:prstDash val="solid"/>
            <a:round/>
            <a:headEnd type="none" w="med" len="med"/>
            <a:tailEnd type="triangle" w="med" len="med"/>
          </a:ln>
        </p:spPr>
      </p:cxnSp>
      <p:cxnSp>
        <p:nvCxnSpPr>
          <p:cNvPr id="163" name="Google Shape;163;p28"/>
          <p:cNvCxnSpPr>
            <a:stCxn id="158" idx="3"/>
            <a:endCxn id="159" idx="1"/>
          </p:cNvCxnSpPr>
          <p:nvPr/>
        </p:nvCxnSpPr>
        <p:spPr>
          <a:xfrm>
            <a:off x="3015293" y="3101584"/>
            <a:ext cx="382800" cy="0"/>
          </a:xfrm>
          <a:prstGeom prst="straightConnector1">
            <a:avLst/>
          </a:prstGeom>
          <a:noFill/>
          <a:ln w="9525" cap="flat" cmpd="sng">
            <a:solidFill>
              <a:srgbClr val="FFFFFF"/>
            </a:solidFill>
            <a:prstDash val="solid"/>
            <a:round/>
            <a:headEnd type="none" w="med" len="med"/>
            <a:tailEnd type="triangle" w="med" len="med"/>
          </a:ln>
        </p:spPr>
      </p:cxnSp>
      <p:cxnSp>
        <p:nvCxnSpPr>
          <p:cNvPr id="164" name="Google Shape;164;p28"/>
          <p:cNvCxnSpPr>
            <a:stCxn id="159" idx="3"/>
            <a:endCxn id="160" idx="1"/>
          </p:cNvCxnSpPr>
          <p:nvPr/>
        </p:nvCxnSpPr>
        <p:spPr>
          <a:xfrm rot="10800000" flipH="1">
            <a:off x="4438239" y="2041984"/>
            <a:ext cx="370800" cy="1059600"/>
          </a:xfrm>
          <a:prstGeom prst="bentConnector3">
            <a:avLst>
              <a:gd name="adj1" fmla="val 50002"/>
            </a:avLst>
          </a:prstGeom>
          <a:noFill/>
          <a:ln w="9525" cap="flat" cmpd="sng">
            <a:solidFill>
              <a:srgbClr val="FFFFFF"/>
            </a:solidFill>
            <a:prstDash val="solid"/>
            <a:round/>
            <a:headEnd type="none" w="med" len="med"/>
            <a:tailEnd type="stealth" w="med" len="med"/>
          </a:ln>
        </p:spPr>
      </p:cxnSp>
      <p:cxnSp>
        <p:nvCxnSpPr>
          <p:cNvPr id="165" name="Google Shape;165;p28"/>
          <p:cNvCxnSpPr>
            <a:stCxn id="160" idx="3"/>
            <a:endCxn id="166" idx="1"/>
          </p:cNvCxnSpPr>
          <p:nvPr/>
        </p:nvCxnSpPr>
        <p:spPr>
          <a:xfrm>
            <a:off x="5849150" y="2041925"/>
            <a:ext cx="266700" cy="0"/>
          </a:xfrm>
          <a:prstGeom prst="straightConnector1">
            <a:avLst/>
          </a:prstGeom>
          <a:noFill/>
          <a:ln w="9525" cap="flat" cmpd="sng">
            <a:solidFill>
              <a:schemeClr val="lt1"/>
            </a:solidFill>
            <a:prstDash val="solid"/>
            <a:round/>
            <a:headEnd type="none" w="med" len="med"/>
            <a:tailEnd type="triangle" w="med" len="med"/>
          </a:ln>
        </p:spPr>
      </p:cxnSp>
      <p:sp>
        <p:nvSpPr>
          <p:cNvPr id="166" name="Google Shape;166;p28"/>
          <p:cNvSpPr/>
          <p:nvPr/>
        </p:nvSpPr>
        <p:spPr>
          <a:xfrm>
            <a:off x="6115975" y="1650875"/>
            <a:ext cx="1091700" cy="78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sz="1000">
                <a:latin typeface="Calibri"/>
                <a:ea typeface="Calibri"/>
                <a:cs typeface="Calibri"/>
                <a:sym typeface="Calibri"/>
              </a:rPr>
              <a:t>Select highest win probability play using simulation</a:t>
            </a:r>
            <a:endParaRPr sz="1000">
              <a:latin typeface="Calibri"/>
              <a:ea typeface="Calibri"/>
              <a:cs typeface="Calibri"/>
              <a:sym typeface="Calibri"/>
            </a:endParaRPr>
          </a:p>
        </p:txBody>
      </p:sp>
      <p:cxnSp>
        <p:nvCxnSpPr>
          <p:cNvPr id="167" name="Google Shape;167;p28"/>
          <p:cNvCxnSpPr>
            <a:stCxn id="166" idx="3"/>
            <a:endCxn id="161" idx="1"/>
          </p:cNvCxnSpPr>
          <p:nvPr/>
        </p:nvCxnSpPr>
        <p:spPr>
          <a:xfrm>
            <a:off x="7207675" y="2041925"/>
            <a:ext cx="215100" cy="0"/>
          </a:xfrm>
          <a:prstGeom prst="straightConnector1">
            <a:avLst/>
          </a:prstGeom>
          <a:noFill/>
          <a:ln w="9525" cap="flat" cmpd="sng">
            <a:solidFill>
              <a:schemeClr val="lt1"/>
            </a:solidFill>
            <a:prstDash val="solid"/>
            <a:round/>
            <a:headEnd type="none" w="med" len="med"/>
            <a:tailEnd type="triangle" w="med" len="med"/>
          </a:ln>
        </p:spPr>
      </p:cxnSp>
      <p:sp>
        <p:nvSpPr>
          <p:cNvPr id="168" name="Google Shape;168;p28"/>
          <p:cNvSpPr/>
          <p:nvPr/>
        </p:nvSpPr>
        <p:spPr>
          <a:xfrm>
            <a:off x="3398139" y="3670934"/>
            <a:ext cx="1040100" cy="78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sz="1200">
                <a:latin typeface="Calibri"/>
                <a:ea typeface="Calibri"/>
                <a:cs typeface="Calibri"/>
                <a:sym typeface="Calibri"/>
              </a:rPr>
              <a:t>Field Goal Made it Probability</a:t>
            </a:r>
            <a:endParaRPr sz="1200">
              <a:latin typeface="Calibri"/>
              <a:ea typeface="Calibri"/>
              <a:cs typeface="Calibri"/>
              <a:sym typeface="Calibri"/>
            </a:endParaRPr>
          </a:p>
        </p:txBody>
      </p:sp>
      <p:cxnSp>
        <p:nvCxnSpPr>
          <p:cNvPr id="169" name="Google Shape;169;p28"/>
          <p:cNvCxnSpPr>
            <a:stCxn id="158" idx="2"/>
            <a:endCxn id="168" idx="1"/>
          </p:cNvCxnSpPr>
          <p:nvPr/>
        </p:nvCxnSpPr>
        <p:spPr>
          <a:xfrm rot="-5400000" flipH="1">
            <a:off x="2662043" y="3325834"/>
            <a:ext cx="569400" cy="903000"/>
          </a:xfrm>
          <a:prstGeom prst="bentConnector2">
            <a:avLst/>
          </a:prstGeom>
          <a:noFill/>
          <a:ln w="9525" cap="flat" cmpd="sng">
            <a:solidFill>
              <a:schemeClr val="lt1"/>
            </a:solidFill>
            <a:prstDash val="solid"/>
            <a:round/>
            <a:headEnd type="none" w="med" len="med"/>
            <a:tailEnd type="stealth" w="med" len="med"/>
          </a:ln>
        </p:spPr>
      </p:cxnSp>
      <p:cxnSp>
        <p:nvCxnSpPr>
          <p:cNvPr id="170" name="Google Shape;170;p28"/>
          <p:cNvCxnSpPr>
            <a:stCxn id="168" idx="3"/>
            <a:endCxn id="160" idx="1"/>
          </p:cNvCxnSpPr>
          <p:nvPr/>
        </p:nvCxnSpPr>
        <p:spPr>
          <a:xfrm rot="10800000" flipH="1">
            <a:off x="4438239" y="2041784"/>
            <a:ext cx="370800" cy="2020200"/>
          </a:xfrm>
          <a:prstGeom prst="bentConnector3">
            <a:avLst>
              <a:gd name="adj1" fmla="val 50002"/>
            </a:avLst>
          </a:prstGeom>
          <a:noFill/>
          <a:ln w="9525" cap="flat" cmpd="sng">
            <a:solidFill>
              <a:srgbClr val="FFFFFF"/>
            </a:solidFill>
            <a:prstDash val="solid"/>
            <a:round/>
            <a:headEnd type="none" w="med" len="med"/>
            <a:tailEnd type="stealth" w="med" len="med"/>
          </a:ln>
        </p:spPr>
      </p:cxnSp>
      <p:cxnSp>
        <p:nvCxnSpPr>
          <p:cNvPr id="171" name="Google Shape;171;p28"/>
          <p:cNvCxnSpPr>
            <a:stCxn id="157" idx="3"/>
            <a:endCxn id="160" idx="1"/>
          </p:cNvCxnSpPr>
          <p:nvPr/>
        </p:nvCxnSpPr>
        <p:spPr>
          <a:xfrm>
            <a:off x="3015293" y="2041925"/>
            <a:ext cx="1793700" cy="0"/>
          </a:xfrm>
          <a:prstGeom prst="straightConnector1">
            <a:avLst/>
          </a:prstGeom>
          <a:noFill/>
          <a:ln w="9525" cap="flat" cmpd="sng">
            <a:solidFill>
              <a:srgbClr val="FFFFFF"/>
            </a:solidFill>
            <a:prstDash val="solid"/>
            <a:round/>
            <a:headEnd type="none" w="med" len="med"/>
            <a:tailEnd type="triangle" w="med" len="med"/>
          </a:ln>
        </p:spPr>
      </p:cxnSp>
      <p:cxnSp>
        <p:nvCxnSpPr>
          <p:cNvPr id="172" name="Google Shape;172;p28"/>
          <p:cNvCxnSpPr>
            <a:stCxn id="156" idx="2"/>
            <a:endCxn id="158" idx="1"/>
          </p:cNvCxnSpPr>
          <p:nvPr/>
        </p:nvCxnSpPr>
        <p:spPr>
          <a:xfrm rot="-5400000" flipH="1">
            <a:off x="1253713" y="2380325"/>
            <a:ext cx="668700" cy="774000"/>
          </a:xfrm>
          <a:prstGeom prst="bentConnector2">
            <a:avLst/>
          </a:prstGeom>
          <a:noFill/>
          <a:ln w="9525" cap="flat" cmpd="sng">
            <a:solidFill>
              <a:schemeClr val="lt1"/>
            </a:solidFill>
            <a:prstDash val="solid"/>
            <a:round/>
            <a:headEnd type="none" w="med" len="med"/>
            <a:tailEnd type="stealth"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descr="A stadium with people in the stands&#10;&#10;Description automatically generated"/>
          <p:cNvPicPr preferRelativeResize="0"/>
          <p:nvPr/>
        </p:nvPicPr>
        <p:blipFill rotWithShape="1">
          <a:blip r:embed="rId3">
            <a:alphaModFix/>
          </a:blip>
          <a:srcRect l="13047" t="5556" r="13032" b="5547"/>
          <a:stretch/>
        </p:blipFill>
        <p:spPr>
          <a:xfrm>
            <a:off x="0" y="286800"/>
            <a:ext cx="9144000" cy="4569901"/>
          </a:xfrm>
          <a:prstGeom prst="rect">
            <a:avLst/>
          </a:prstGeom>
          <a:noFill/>
          <a:ln>
            <a:noFill/>
          </a:ln>
        </p:spPr>
      </p:pic>
      <p:sp>
        <p:nvSpPr>
          <p:cNvPr id="185" name="Google Shape;185;p30"/>
          <p:cNvSpPr txBox="1">
            <a:spLocks noGrp="1"/>
          </p:cNvSpPr>
          <p:nvPr>
            <p:ph type="ctrTitle"/>
          </p:nvPr>
        </p:nvSpPr>
        <p:spPr>
          <a:xfrm>
            <a:off x="145648" y="417950"/>
            <a:ext cx="8550295" cy="4632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F2F2F2"/>
              </a:buClr>
              <a:buSzPct val="100000"/>
              <a:buFont typeface="Arial"/>
              <a:buNone/>
            </a:pPr>
            <a:r>
              <a:rPr lang="en-CA" sz="2400" b="1" dirty="0">
                <a:solidFill>
                  <a:srgbClr val="F2F2F2"/>
                </a:solidFill>
                <a:latin typeface="Arial"/>
                <a:ea typeface="Arial"/>
                <a:cs typeface="Arial"/>
                <a:sym typeface="Arial"/>
              </a:rPr>
              <a:t>Task 1: Methodology and Results – Win Probability Model</a:t>
            </a:r>
            <a:endParaRPr sz="2400" b="1" dirty="0"/>
          </a:p>
        </p:txBody>
      </p:sp>
      <p:sp>
        <p:nvSpPr>
          <p:cNvPr id="186" name="Google Shape;186;p30"/>
          <p:cNvSpPr txBox="1">
            <a:spLocks noGrp="1"/>
          </p:cNvSpPr>
          <p:nvPr>
            <p:ph type="subTitle" idx="1"/>
          </p:nvPr>
        </p:nvSpPr>
        <p:spPr>
          <a:xfrm>
            <a:off x="231105" y="1109246"/>
            <a:ext cx="7919100" cy="3529200"/>
          </a:xfrm>
          <a:prstGeom prst="rect">
            <a:avLst/>
          </a:prstGeom>
          <a:noFill/>
          <a:ln>
            <a:noFill/>
          </a:ln>
        </p:spPr>
        <p:txBody>
          <a:bodyPr spcFirstLastPara="1" wrap="square" lIns="68575" tIns="34275" rIns="68575" bIns="34275" anchor="t" anchorCtr="0">
            <a:normAutofit lnSpcReduction="10000"/>
          </a:bodyPr>
          <a:lstStyle/>
          <a:p>
            <a:pPr marL="457200" lvl="0" indent="-323850" algn="l" rtl="0">
              <a:lnSpc>
                <a:spcPct val="90000"/>
              </a:lnSpc>
              <a:spcBef>
                <a:spcPts val="0"/>
              </a:spcBef>
              <a:spcAft>
                <a:spcPts val="0"/>
              </a:spcAft>
              <a:buClr>
                <a:srgbClr val="D8D8D8"/>
              </a:buClr>
              <a:buSzPts val="1500"/>
              <a:buChar char="●"/>
            </a:pPr>
            <a:r>
              <a:rPr lang="en-CA" sz="1500" b="1">
                <a:solidFill>
                  <a:srgbClr val="8DA9DB"/>
                </a:solidFill>
              </a:rPr>
              <a:t>Subtask Problem Statement</a:t>
            </a:r>
            <a:r>
              <a:rPr lang="en-CA" sz="1500">
                <a:solidFill>
                  <a:srgbClr val="D8D8D8"/>
                </a:solidFill>
              </a:rPr>
              <a:t>:  Develop a “win probability” model that accurately predicts the probability that an NFL team would win a game given a set of in-game conditions.</a:t>
            </a:r>
            <a:endParaRPr/>
          </a:p>
          <a:p>
            <a:pPr marL="457200" lvl="0" indent="-228600" algn="l" rtl="0">
              <a:lnSpc>
                <a:spcPct val="90000"/>
              </a:lnSpc>
              <a:spcBef>
                <a:spcPts val="0"/>
              </a:spcBef>
              <a:spcAft>
                <a:spcPts val="0"/>
              </a:spcAft>
              <a:buClr>
                <a:srgbClr val="D8D8D8"/>
              </a:buClr>
              <a:buSzPts val="1500"/>
              <a:buNone/>
            </a:pPr>
            <a:endParaRPr sz="1500">
              <a:solidFill>
                <a:srgbClr val="D8D8D8"/>
              </a:solidFill>
            </a:endParaRPr>
          </a:p>
          <a:p>
            <a:pPr marL="457200" lvl="0" indent="-323850" algn="l" rtl="0">
              <a:lnSpc>
                <a:spcPct val="90000"/>
              </a:lnSpc>
              <a:spcBef>
                <a:spcPts val="0"/>
              </a:spcBef>
              <a:spcAft>
                <a:spcPts val="0"/>
              </a:spcAft>
              <a:buClr>
                <a:srgbClr val="D8D8D8"/>
              </a:buClr>
              <a:buSzPts val="1500"/>
              <a:buChar char="●"/>
            </a:pPr>
            <a:r>
              <a:rPr lang="en-CA" sz="1500" b="1">
                <a:solidFill>
                  <a:srgbClr val="8DA9DB"/>
                </a:solidFill>
              </a:rPr>
              <a:t>Data Source: </a:t>
            </a:r>
            <a:r>
              <a:rPr lang="en-CA" sz="1500">
                <a:solidFill>
                  <a:srgbClr val="D8D8D8"/>
                </a:solidFill>
              </a:rPr>
              <a:t>Every NFL play-by-play data from 2016 through 2023. Data from 2016 through 2022 is used for training/validation and data from 2023 is used for analysis. Each play contains 384 features. Data is accessed through nfl_data_py Python library.</a:t>
            </a:r>
            <a:endParaRPr/>
          </a:p>
          <a:p>
            <a:pPr marL="457200" lvl="0" indent="-228600" algn="l" rtl="0">
              <a:lnSpc>
                <a:spcPct val="90000"/>
              </a:lnSpc>
              <a:spcBef>
                <a:spcPts val="0"/>
              </a:spcBef>
              <a:spcAft>
                <a:spcPts val="0"/>
              </a:spcAft>
              <a:buClr>
                <a:srgbClr val="D8D8D8"/>
              </a:buClr>
              <a:buSzPts val="1500"/>
              <a:buNone/>
            </a:pPr>
            <a:endParaRPr sz="1500">
              <a:solidFill>
                <a:srgbClr val="D8D8D8"/>
              </a:solidFill>
            </a:endParaRPr>
          </a:p>
          <a:p>
            <a:pPr marL="457200" lvl="0" indent="-323850" algn="l" rtl="0">
              <a:lnSpc>
                <a:spcPct val="90000"/>
              </a:lnSpc>
              <a:spcBef>
                <a:spcPts val="0"/>
              </a:spcBef>
              <a:spcAft>
                <a:spcPts val="0"/>
              </a:spcAft>
              <a:buClr>
                <a:srgbClr val="D8D8D8"/>
              </a:buClr>
              <a:buSzPts val="1500"/>
              <a:buChar char="●"/>
            </a:pPr>
            <a:r>
              <a:rPr lang="en-CA" sz="1500" b="1">
                <a:solidFill>
                  <a:srgbClr val="8DA9DB"/>
                </a:solidFill>
              </a:rPr>
              <a:t>Replicate Yurko Win Probability Model: </a:t>
            </a:r>
            <a:r>
              <a:rPr lang="en-CA" sz="1500">
                <a:solidFill>
                  <a:srgbClr val="D8D8D8"/>
                </a:solidFill>
              </a:rPr>
              <a:t>Our first step was to replicate the win probability model detailed in an academic research paper by Yurko, Ventura, and Horowitz (2018)</a:t>
            </a:r>
            <a:r>
              <a:rPr lang="en-CA" sz="1500" baseline="30000">
                <a:solidFill>
                  <a:srgbClr val="D8D8D8"/>
                </a:solidFill>
              </a:rPr>
              <a:t>1</a:t>
            </a:r>
            <a:r>
              <a:rPr lang="en-CA" sz="1500">
                <a:solidFill>
                  <a:srgbClr val="D8D8D8"/>
                </a:solidFill>
              </a:rPr>
              <a:t>. This model is based on a generalized additive model (GAM) and serves as a baseline for comparison of other newly developed models. </a:t>
            </a:r>
            <a:endParaRPr/>
          </a:p>
          <a:p>
            <a:pPr marL="457200" lvl="0" indent="-228600" algn="l" rtl="0">
              <a:lnSpc>
                <a:spcPct val="90000"/>
              </a:lnSpc>
              <a:spcBef>
                <a:spcPts val="0"/>
              </a:spcBef>
              <a:spcAft>
                <a:spcPts val="0"/>
              </a:spcAft>
              <a:buClr>
                <a:srgbClr val="D8D8D8"/>
              </a:buClr>
              <a:buSzPts val="1500"/>
              <a:buNone/>
            </a:pPr>
            <a:endParaRPr sz="1500">
              <a:solidFill>
                <a:srgbClr val="D8D8D8"/>
              </a:solidFill>
            </a:endParaRPr>
          </a:p>
          <a:p>
            <a:pPr marL="457200" lvl="0" indent="-323850" algn="l" rtl="0">
              <a:lnSpc>
                <a:spcPct val="90000"/>
              </a:lnSpc>
              <a:spcBef>
                <a:spcPts val="0"/>
              </a:spcBef>
              <a:spcAft>
                <a:spcPts val="0"/>
              </a:spcAft>
              <a:buClr>
                <a:srgbClr val="D8D8D8"/>
              </a:buClr>
              <a:buSzPts val="1500"/>
              <a:buChar char="●"/>
            </a:pPr>
            <a:r>
              <a:rPr lang="en-CA" sz="1500" b="1">
                <a:solidFill>
                  <a:srgbClr val="8DA9DB"/>
                </a:solidFill>
              </a:rPr>
              <a:t>Develop Win Probability Models using a variety of Statistical Learning Algorithms:</a:t>
            </a:r>
            <a:r>
              <a:rPr lang="en-CA" sz="1500">
                <a:solidFill>
                  <a:srgbClr val="D8D8D8"/>
                </a:solidFill>
              </a:rPr>
              <a:t>  </a:t>
            </a:r>
            <a:endParaRPr/>
          </a:p>
          <a:p>
            <a:pPr marL="914400" lvl="1" indent="-323850" algn="l" rtl="0">
              <a:lnSpc>
                <a:spcPct val="90000"/>
              </a:lnSpc>
              <a:spcBef>
                <a:spcPts val="0"/>
              </a:spcBef>
              <a:spcAft>
                <a:spcPts val="0"/>
              </a:spcAft>
              <a:buClr>
                <a:srgbClr val="D8D8D8"/>
              </a:buClr>
              <a:buSzPts val="1500"/>
              <a:buFont typeface="Arial"/>
              <a:buChar char="•"/>
            </a:pPr>
            <a:r>
              <a:rPr lang="en-CA" sz="1400">
                <a:solidFill>
                  <a:srgbClr val="D8D8D8"/>
                </a:solidFill>
              </a:rPr>
              <a:t>Logistic Regression</a:t>
            </a:r>
            <a:endParaRPr/>
          </a:p>
          <a:p>
            <a:pPr marL="914400" lvl="1" indent="-323850" algn="l" rtl="0">
              <a:lnSpc>
                <a:spcPct val="90000"/>
              </a:lnSpc>
              <a:spcBef>
                <a:spcPts val="0"/>
              </a:spcBef>
              <a:spcAft>
                <a:spcPts val="0"/>
              </a:spcAft>
              <a:buClr>
                <a:srgbClr val="D8D8D8"/>
              </a:buClr>
              <a:buSzPts val="1500"/>
              <a:buFont typeface="Arial"/>
              <a:buChar char="•"/>
            </a:pPr>
            <a:r>
              <a:rPr lang="en-CA" sz="1400">
                <a:solidFill>
                  <a:srgbClr val="D8D8D8"/>
                </a:solidFill>
              </a:rPr>
              <a:t>Random Forest</a:t>
            </a:r>
            <a:endParaRPr/>
          </a:p>
          <a:p>
            <a:pPr marL="914400" lvl="1" indent="-323850" algn="l" rtl="0">
              <a:lnSpc>
                <a:spcPct val="90000"/>
              </a:lnSpc>
              <a:spcBef>
                <a:spcPts val="0"/>
              </a:spcBef>
              <a:spcAft>
                <a:spcPts val="0"/>
              </a:spcAft>
              <a:buClr>
                <a:srgbClr val="D8D8D8"/>
              </a:buClr>
              <a:buSzPts val="1500"/>
              <a:buFont typeface="Arial"/>
              <a:buChar char="•"/>
            </a:pPr>
            <a:r>
              <a:rPr lang="en-CA" sz="1400">
                <a:solidFill>
                  <a:srgbClr val="D8D8D8"/>
                </a:solidFill>
              </a:rPr>
              <a:t>AdaBoost</a:t>
            </a:r>
            <a:endParaRPr/>
          </a:p>
          <a:p>
            <a:pPr marL="914400" lvl="1" indent="-323850" algn="l" rtl="0">
              <a:lnSpc>
                <a:spcPct val="90000"/>
              </a:lnSpc>
              <a:spcBef>
                <a:spcPts val="0"/>
              </a:spcBef>
              <a:spcAft>
                <a:spcPts val="0"/>
              </a:spcAft>
              <a:buClr>
                <a:srgbClr val="D8D8D8"/>
              </a:buClr>
              <a:buSzPts val="1500"/>
              <a:buFont typeface="Arial"/>
              <a:buChar char="•"/>
            </a:pPr>
            <a:r>
              <a:rPr lang="en-CA" sz="1400">
                <a:solidFill>
                  <a:srgbClr val="D8D8D8"/>
                </a:solidFill>
              </a:rPr>
              <a:t>Gradient Boost Machine (GBM)</a:t>
            </a:r>
            <a:endParaRPr/>
          </a:p>
          <a:p>
            <a:pPr marL="914400" lvl="1" indent="-323850" algn="l" rtl="0">
              <a:lnSpc>
                <a:spcPct val="90000"/>
              </a:lnSpc>
              <a:spcBef>
                <a:spcPts val="0"/>
              </a:spcBef>
              <a:spcAft>
                <a:spcPts val="0"/>
              </a:spcAft>
              <a:buClr>
                <a:srgbClr val="D8D8D8"/>
              </a:buClr>
              <a:buSzPts val="1500"/>
              <a:buFont typeface="Arial"/>
              <a:buChar char="•"/>
            </a:pPr>
            <a:r>
              <a:rPr lang="en-CA" sz="1400">
                <a:solidFill>
                  <a:srgbClr val="D8D8D8"/>
                </a:solidFill>
              </a:rPr>
              <a:t>Extreme Gradient Boost (XGBoost)</a:t>
            </a:r>
            <a:endParaRPr sz="1200">
              <a:solidFill>
                <a:srgbClr val="D8D8D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31" descr="A stadium with people in the stands&#10;&#10;Description automatically generated"/>
          <p:cNvPicPr preferRelativeResize="0"/>
          <p:nvPr/>
        </p:nvPicPr>
        <p:blipFill rotWithShape="1">
          <a:blip r:embed="rId3">
            <a:alphaModFix/>
          </a:blip>
          <a:srcRect l="13047" t="5556" r="13032" b="5547"/>
          <a:stretch/>
        </p:blipFill>
        <p:spPr>
          <a:xfrm>
            <a:off x="0" y="305087"/>
            <a:ext cx="9144000" cy="4569901"/>
          </a:xfrm>
          <a:prstGeom prst="rect">
            <a:avLst/>
          </a:prstGeom>
          <a:noFill/>
          <a:ln>
            <a:noFill/>
          </a:ln>
        </p:spPr>
      </p:pic>
      <p:sp>
        <p:nvSpPr>
          <p:cNvPr id="192" name="Google Shape;192;p31"/>
          <p:cNvSpPr txBox="1">
            <a:spLocks noGrp="1"/>
          </p:cNvSpPr>
          <p:nvPr>
            <p:ph type="ctrTitle"/>
          </p:nvPr>
        </p:nvSpPr>
        <p:spPr>
          <a:xfrm>
            <a:off x="145649" y="417950"/>
            <a:ext cx="8211300" cy="4632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90000"/>
              </a:lnSpc>
              <a:spcBef>
                <a:spcPts val="0"/>
              </a:spcBef>
              <a:spcAft>
                <a:spcPts val="0"/>
              </a:spcAft>
              <a:buClr>
                <a:srgbClr val="F2F2F2"/>
              </a:buClr>
              <a:buSzPct val="100000"/>
              <a:buFont typeface="Arial"/>
              <a:buNone/>
            </a:pPr>
            <a:r>
              <a:rPr lang="en-CA" sz="3000" b="1" dirty="0">
                <a:solidFill>
                  <a:srgbClr val="F2F2F2"/>
                </a:solidFill>
                <a:latin typeface="Arial"/>
                <a:ea typeface="Arial"/>
                <a:cs typeface="Arial"/>
                <a:sym typeface="Arial"/>
              </a:rPr>
              <a:t>Methodology – Win Probability Model</a:t>
            </a:r>
            <a:endParaRPr b="1" dirty="0"/>
          </a:p>
        </p:txBody>
      </p:sp>
      <p:sp>
        <p:nvSpPr>
          <p:cNvPr id="193" name="Google Shape;193;p31"/>
          <p:cNvSpPr txBox="1">
            <a:spLocks noGrp="1"/>
          </p:cNvSpPr>
          <p:nvPr>
            <p:ph type="subTitle" idx="1"/>
          </p:nvPr>
        </p:nvSpPr>
        <p:spPr>
          <a:xfrm>
            <a:off x="231104" y="1109246"/>
            <a:ext cx="8538000" cy="3529200"/>
          </a:xfrm>
          <a:prstGeom prst="rect">
            <a:avLst/>
          </a:prstGeom>
          <a:noFill/>
          <a:ln>
            <a:noFill/>
          </a:ln>
        </p:spPr>
        <p:txBody>
          <a:bodyPr spcFirstLastPara="1" wrap="square" lIns="68575" tIns="34275" rIns="68575" bIns="34275" anchor="t" anchorCtr="0">
            <a:normAutofit/>
          </a:bodyPr>
          <a:lstStyle/>
          <a:p>
            <a:pPr marL="457200" lvl="0" indent="-323850" algn="l" rtl="0">
              <a:lnSpc>
                <a:spcPct val="90000"/>
              </a:lnSpc>
              <a:spcBef>
                <a:spcPts val="0"/>
              </a:spcBef>
              <a:spcAft>
                <a:spcPts val="0"/>
              </a:spcAft>
              <a:buClr>
                <a:srgbClr val="D8D8D8"/>
              </a:buClr>
              <a:buSzPts val="1500"/>
              <a:buChar char="●"/>
            </a:pPr>
            <a:r>
              <a:rPr lang="en-CA" sz="1500" b="1">
                <a:solidFill>
                  <a:srgbClr val="8DA9DB"/>
                </a:solidFill>
              </a:rPr>
              <a:t>Determine Error Measurement to use to Assess Model Performance</a:t>
            </a:r>
            <a:r>
              <a:rPr lang="en-CA" sz="1500">
                <a:solidFill>
                  <a:srgbClr val="D8D8D8"/>
                </a:solidFill>
              </a:rPr>
              <a:t>: </a:t>
            </a:r>
            <a:endParaRPr/>
          </a:p>
          <a:p>
            <a:pPr marL="914400" lvl="1" indent="-323850" algn="l" rtl="0">
              <a:lnSpc>
                <a:spcPct val="90000"/>
              </a:lnSpc>
              <a:spcBef>
                <a:spcPts val="0"/>
              </a:spcBef>
              <a:spcAft>
                <a:spcPts val="0"/>
              </a:spcAft>
              <a:buClr>
                <a:srgbClr val="D8D8D8"/>
              </a:buClr>
              <a:buSzPts val="1500"/>
              <a:buFont typeface="Arial"/>
              <a:buChar char="•"/>
            </a:pPr>
            <a:r>
              <a:rPr lang="en-CA">
                <a:solidFill>
                  <a:srgbClr val="D8D8D8"/>
                </a:solidFill>
              </a:rPr>
              <a:t>Traditional measures of classification error (e.g. misclassification rate, accuracy, precision, recall, etc.) are not good measures predicted probabilities.</a:t>
            </a:r>
            <a:endParaRPr/>
          </a:p>
          <a:p>
            <a:pPr marL="914400" lvl="1" indent="-323850" algn="l" rtl="0">
              <a:lnSpc>
                <a:spcPct val="90000"/>
              </a:lnSpc>
              <a:spcBef>
                <a:spcPts val="0"/>
              </a:spcBef>
              <a:spcAft>
                <a:spcPts val="0"/>
              </a:spcAft>
              <a:buClr>
                <a:srgbClr val="D8D8D8"/>
              </a:buClr>
              <a:buSzPts val="1500"/>
              <a:buFont typeface="Arial"/>
              <a:buChar char="•"/>
            </a:pPr>
            <a:r>
              <a:rPr lang="en-CA">
                <a:solidFill>
                  <a:srgbClr val="D8D8D8"/>
                </a:solidFill>
              </a:rPr>
              <a:t>Instead used an error measure better suited to measure the accuracy of predicted probabilities. </a:t>
            </a:r>
            <a:endParaRPr/>
          </a:p>
          <a:p>
            <a:pPr marL="914400" lvl="1" indent="-323850" algn="l" rtl="0">
              <a:lnSpc>
                <a:spcPct val="90000"/>
              </a:lnSpc>
              <a:spcBef>
                <a:spcPts val="0"/>
              </a:spcBef>
              <a:spcAft>
                <a:spcPts val="0"/>
              </a:spcAft>
              <a:buClr>
                <a:srgbClr val="D8D8D8"/>
              </a:buClr>
              <a:buSzPts val="1500"/>
              <a:buFont typeface="Arial"/>
              <a:buChar char="•"/>
            </a:pPr>
            <a:r>
              <a:rPr lang="en-CA">
                <a:solidFill>
                  <a:srgbClr val="D8D8D8"/>
                </a:solidFill>
              </a:rPr>
              <a:t>Predicted probabilities split into 20 bins. Mean absolute error between the predicted probability and the observed probability calculated for each bin. Weighted average error of each bin provides a single measure of a model’s performance.</a:t>
            </a:r>
            <a:endParaRPr/>
          </a:p>
          <a:p>
            <a:pPr marL="914400" lvl="1" indent="-323850" algn="l" rtl="0">
              <a:lnSpc>
                <a:spcPct val="90000"/>
              </a:lnSpc>
              <a:spcBef>
                <a:spcPts val="0"/>
              </a:spcBef>
              <a:spcAft>
                <a:spcPts val="0"/>
              </a:spcAft>
              <a:buClr>
                <a:srgbClr val="D8D8D8"/>
              </a:buClr>
              <a:buSzPts val="1500"/>
              <a:buFont typeface="Arial"/>
              <a:buChar char="•"/>
            </a:pPr>
            <a:r>
              <a:rPr lang="en-CA">
                <a:solidFill>
                  <a:srgbClr val="D8D8D8"/>
                </a:solidFill>
              </a:rPr>
              <a:t>Same method as </a:t>
            </a:r>
            <a:r>
              <a:rPr lang="en-CA" sz="1500">
                <a:solidFill>
                  <a:srgbClr val="D8D8D8"/>
                </a:solidFill>
              </a:rPr>
              <a:t>Yurko, Ventura, and Horowitz (2018)</a:t>
            </a:r>
            <a:r>
              <a:rPr lang="en-CA" sz="1500" baseline="30000">
                <a:solidFill>
                  <a:srgbClr val="D8D8D8"/>
                </a:solidFill>
              </a:rPr>
              <a:t>1</a:t>
            </a:r>
            <a:r>
              <a:rPr lang="en-CA">
                <a:solidFill>
                  <a:srgbClr val="D8D8D8"/>
                </a:solidFill>
              </a:rPr>
              <a:t> in their academic paper. </a:t>
            </a:r>
            <a:endParaRPr/>
          </a:p>
          <a:p>
            <a:pPr marL="914400" lvl="1" indent="-323850" algn="l" rtl="0">
              <a:lnSpc>
                <a:spcPct val="90000"/>
              </a:lnSpc>
              <a:spcBef>
                <a:spcPts val="0"/>
              </a:spcBef>
              <a:spcAft>
                <a:spcPts val="0"/>
              </a:spcAft>
              <a:buClr>
                <a:srgbClr val="D8D8D8"/>
              </a:buClr>
              <a:buSzPts val="1500"/>
              <a:buFont typeface="Arial"/>
              <a:buChar char="•"/>
            </a:pPr>
            <a:r>
              <a:rPr lang="en-CA">
                <a:solidFill>
                  <a:srgbClr val="D8D8D8"/>
                </a:solidFill>
              </a:rPr>
              <a:t>See appendix for more details.</a:t>
            </a:r>
            <a:endParaRPr/>
          </a:p>
          <a:p>
            <a:pPr marL="457200" lvl="0" indent="-228600" algn="l" rtl="0">
              <a:lnSpc>
                <a:spcPct val="90000"/>
              </a:lnSpc>
              <a:spcBef>
                <a:spcPts val="0"/>
              </a:spcBef>
              <a:spcAft>
                <a:spcPts val="0"/>
              </a:spcAft>
              <a:buClr>
                <a:srgbClr val="D8D8D8"/>
              </a:buClr>
              <a:buSzPts val="1500"/>
              <a:buNone/>
            </a:pPr>
            <a:endParaRPr sz="1500">
              <a:solidFill>
                <a:srgbClr val="D8D8D8"/>
              </a:solidFill>
            </a:endParaRPr>
          </a:p>
          <a:p>
            <a:pPr marL="457200" lvl="0" indent="-323850" algn="l" rtl="0">
              <a:lnSpc>
                <a:spcPct val="90000"/>
              </a:lnSpc>
              <a:spcBef>
                <a:spcPts val="0"/>
              </a:spcBef>
              <a:spcAft>
                <a:spcPts val="0"/>
              </a:spcAft>
              <a:buClr>
                <a:srgbClr val="D8D8D8"/>
              </a:buClr>
              <a:buSzPts val="1500"/>
              <a:buChar char="●"/>
            </a:pPr>
            <a:r>
              <a:rPr lang="en-CA" sz="1500" b="1">
                <a:solidFill>
                  <a:srgbClr val="8DA9DB"/>
                </a:solidFill>
              </a:rPr>
              <a:t>Perform Cross-Validation:</a:t>
            </a:r>
            <a:r>
              <a:rPr lang="en-CA" sz="1500" b="1">
                <a:solidFill>
                  <a:srgbClr val="D8D8D8"/>
                </a:solidFill>
              </a:rPr>
              <a:t> </a:t>
            </a:r>
            <a:endParaRPr/>
          </a:p>
          <a:p>
            <a:pPr marL="914400" lvl="1" indent="-323850" algn="l" rtl="0">
              <a:lnSpc>
                <a:spcPct val="90000"/>
              </a:lnSpc>
              <a:spcBef>
                <a:spcPts val="0"/>
              </a:spcBef>
              <a:spcAft>
                <a:spcPts val="0"/>
              </a:spcAft>
              <a:buClr>
                <a:srgbClr val="D8D8D8"/>
              </a:buClr>
              <a:buSzPts val="1500"/>
              <a:buFont typeface="Arial"/>
              <a:buChar char="•"/>
            </a:pPr>
            <a:r>
              <a:rPr lang="en-CA">
                <a:solidFill>
                  <a:srgbClr val="D8D8D8"/>
                </a:solidFill>
              </a:rPr>
              <a:t>Used cross-validation to compare performance of different models, parameter values within a model, and selected variables.</a:t>
            </a:r>
            <a:endParaRPr/>
          </a:p>
          <a:p>
            <a:pPr marL="914400" lvl="1" indent="-323850" algn="l" rtl="0">
              <a:lnSpc>
                <a:spcPct val="90000"/>
              </a:lnSpc>
              <a:spcBef>
                <a:spcPts val="0"/>
              </a:spcBef>
              <a:spcAft>
                <a:spcPts val="0"/>
              </a:spcAft>
              <a:buClr>
                <a:srgbClr val="D8D8D8"/>
              </a:buClr>
              <a:buSzPts val="1500"/>
              <a:buFont typeface="Arial"/>
              <a:buChar char="•"/>
            </a:pPr>
            <a:r>
              <a:rPr lang="en-CA">
                <a:solidFill>
                  <a:srgbClr val="D8D8D8"/>
                </a:solidFill>
              </a:rPr>
              <a:t>Used leave one season out (LOSO) cross-validation, which is essentially k-fold cross-validation where each fold represented one season. Seven seasons, 2016 to 2022, were used.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2" descr="A stadium with people in the stands&#10;&#10;Description automatically generated"/>
          <p:cNvPicPr preferRelativeResize="0"/>
          <p:nvPr/>
        </p:nvPicPr>
        <p:blipFill rotWithShape="1">
          <a:blip r:embed="rId3">
            <a:alphaModFix/>
          </a:blip>
          <a:srcRect l="13047" t="5556" r="13032" b="5547"/>
          <a:stretch/>
        </p:blipFill>
        <p:spPr>
          <a:xfrm>
            <a:off x="-2" y="286799"/>
            <a:ext cx="9144000" cy="4569901"/>
          </a:xfrm>
          <a:prstGeom prst="rect">
            <a:avLst/>
          </a:prstGeom>
          <a:noFill/>
          <a:ln>
            <a:noFill/>
          </a:ln>
        </p:spPr>
      </p:pic>
      <p:sp>
        <p:nvSpPr>
          <p:cNvPr id="199" name="Google Shape;199;p32"/>
          <p:cNvSpPr txBox="1">
            <a:spLocks noGrp="1"/>
          </p:cNvSpPr>
          <p:nvPr>
            <p:ph type="ctrTitle"/>
          </p:nvPr>
        </p:nvSpPr>
        <p:spPr>
          <a:xfrm>
            <a:off x="145649" y="417950"/>
            <a:ext cx="8211300" cy="4632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90000"/>
              </a:lnSpc>
              <a:spcBef>
                <a:spcPts val="0"/>
              </a:spcBef>
              <a:spcAft>
                <a:spcPts val="0"/>
              </a:spcAft>
              <a:buClr>
                <a:srgbClr val="F2F2F2"/>
              </a:buClr>
              <a:buSzPct val="100000"/>
              <a:buFont typeface="Arial"/>
              <a:buNone/>
            </a:pPr>
            <a:r>
              <a:rPr lang="en-CA" sz="3000" b="1" dirty="0">
                <a:solidFill>
                  <a:srgbClr val="F2F2F2"/>
                </a:solidFill>
                <a:latin typeface="Arial"/>
                <a:ea typeface="Arial"/>
                <a:cs typeface="Arial"/>
                <a:sym typeface="Arial"/>
              </a:rPr>
              <a:t>Methodology – Win Probability Model</a:t>
            </a:r>
            <a:endParaRPr b="1" dirty="0"/>
          </a:p>
        </p:txBody>
      </p:sp>
      <p:sp>
        <p:nvSpPr>
          <p:cNvPr id="200" name="Google Shape;200;p32"/>
          <p:cNvSpPr txBox="1">
            <a:spLocks noGrp="1"/>
          </p:cNvSpPr>
          <p:nvPr>
            <p:ph type="subTitle" idx="1"/>
          </p:nvPr>
        </p:nvSpPr>
        <p:spPr>
          <a:xfrm>
            <a:off x="231104" y="1109246"/>
            <a:ext cx="8437500" cy="3529200"/>
          </a:xfrm>
          <a:prstGeom prst="rect">
            <a:avLst/>
          </a:prstGeom>
          <a:noFill/>
          <a:ln>
            <a:noFill/>
          </a:ln>
        </p:spPr>
        <p:txBody>
          <a:bodyPr spcFirstLastPara="1" wrap="square" lIns="68575" tIns="34275" rIns="68575" bIns="34275" anchor="t" anchorCtr="0">
            <a:normAutofit fontScale="92500" lnSpcReduction="10000"/>
          </a:bodyPr>
          <a:lstStyle/>
          <a:p>
            <a:pPr marL="457200" lvl="0" indent="-323850" algn="l" rtl="0">
              <a:lnSpc>
                <a:spcPct val="90000"/>
              </a:lnSpc>
              <a:spcBef>
                <a:spcPts val="0"/>
              </a:spcBef>
              <a:spcAft>
                <a:spcPts val="0"/>
              </a:spcAft>
              <a:buClr>
                <a:srgbClr val="D8D8D8"/>
              </a:buClr>
              <a:buSzPts val="1500"/>
              <a:buChar char="●"/>
            </a:pPr>
            <a:r>
              <a:rPr lang="en-CA" sz="1500" b="1" dirty="0">
                <a:solidFill>
                  <a:srgbClr val="8DA9DB"/>
                </a:solidFill>
              </a:rPr>
              <a:t>Tune Parameters: </a:t>
            </a:r>
            <a:r>
              <a:rPr lang="en-CA" sz="1500" dirty="0">
                <a:solidFill>
                  <a:srgbClr val="D8D8D8"/>
                </a:solidFill>
              </a:rPr>
              <a:t>While performing cross-validation, parameter tuning was used to optimize performance. Below is a graph of tuning the final selected model, </a:t>
            </a:r>
            <a:r>
              <a:rPr lang="en-CA" sz="1500" dirty="0" err="1">
                <a:solidFill>
                  <a:srgbClr val="D8D8D8"/>
                </a:solidFill>
              </a:rPr>
              <a:t>XGBoost</a:t>
            </a:r>
            <a:r>
              <a:rPr lang="en-CA" sz="1500" dirty="0">
                <a:solidFill>
                  <a:srgbClr val="D8D8D8"/>
                </a:solidFill>
              </a:rPr>
              <a:t>. The optimal value of this parameter is 25 estimators.</a:t>
            </a:r>
            <a:endParaRPr dirty="0"/>
          </a:p>
          <a:p>
            <a:pPr marL="457200" lvl="0" indent="-228600" algn="l" rtl="0">
              <a:lnSpc>
                <a:spcPct val="90000"/>
              </a:lnSpc>
              <a:spcBef>
                <a:spcPts val="0"/>
              </a:spcBef>
              <a:spcAft>
                <a:spcPts val="0"/>
              </a:spcAft>
              <a:buClr>
                <a:srgbClr val="D8D8D8"/>
              </a:buClr>
              <a:buSzPts val="1500"/>
              <a:buNone/>
            </a:pPr>
            <a:endParaRPr sz="1500" dirty="0">
              <a:solidFill>
                <a:srgbClr val="D8D8D8"/>
              </a:solidFill>
            </a:endParaRPr>
          </a:p>
          <a:p>
            <a:pPr marL="457200" lvl="0" indent="-228600" algn="l" rtl="0">
              <a:lnSpc>
                <a:spcPct val="90000"/>
              </a:lnSpc>
              <a:spcBef>
                <a:spcPts val="0"/>
              </a:spcBef>
              <a:spcAft>
                <a:spcPts val="0"/>
              </a:spcAft>
              <a:buClr>
                <a:srgbClr val="D8D8D8"/>
              </a:buClr>
              <a:buSzPts val="1500"/>
              <a:buNone/>
            </a:pPr>
            <a:endParaRPr sz="1500" dirty="0">
              <a:solidFill>
                <a:srgbClr val="D8D8D8"/>
              </a:solidFill>
            </a:endParaRPr>
          </a:p>
          <a:p>
            <a:pPr marL="457200" lvl="0" indent="-228600" algn="l" rtl="0">
              <a:lnSpc>
                <a:spcPct val="90000"/>
              </a:lnSpc>
              <a:spcBef>
                <a:spcPts val="0"/>
              </a:spcBef>
              <a:spcAft>
                <a:spcPts val="0"/>
              </a:spcAft>
              <a:buClr>
                <a:srgbClr val="D8D8D8"/>
              </a:buClr>
              <a:buSzPts val="1500"/>
              <a:buNone/>
            </a:pPr>
            <a:endParaRPr sz="1500" dirty="0">
              <a:solidFill>
                <a:srgbClr val="D8D8D8"/>
              </a:solidFill>
            </a:endParaRPr>
          </a:p>
          <a:p>
            <a:pPr marL="457200" lvl="0" indent="-228600" algn="l" rtl="0">
              <a:lnSpc>
                <a:spcPct val="90000"/>
              </a:lnSpc>
              <a:spcBef>
                <a:spcPts val="0"/>
              </a:spcBef>
              <a:spcAft>
                <a:spcPts val="0"/>
              </a:spcAft>
              <a:buClr>
                <a:srgbClr val="D8D8D8"/>
              </a:buClr>
              <a:buSzPts val="1500"/>
              <a:buNone/>
            </a:pPr>
            <a:endParaRPr sz="1500" b="1" dirty="0">
              <a:solidFill>
                <a:srgbClr val="8DA9DB"/>
              </a:solidFill>
            </a:endParaRPr>
          </a:p>
          <a:p>
            <a:pPr marL="457200" lvl="0" indent="-228600" algn="l" rtl="0">
              <a:lnSpc>
                <a:spcPct val="90000"/>
              </a:lnSpc>
              <a:spcBef>
                <a:spcPts val="0"/>
              </a:spcBef>
              <a:spcAft>
                <a:spcPts val="0"/>
              </a:spcAft>
              <a:buClr>
                <a:srgbClr val="D8D8D8"/>
              </a:buClr>
              <a:buSzPts val="1500"/>
              <a:buNone/>
            </a:pPr>
            <a:endParaRPr sz="1500" b="1" dirty="0">
              <a:solidFill>
                <a:srgbClr val="8DA9DB"/>
              </a:solidFill>
            </a:endParaRPr>
          </a:p>
          <a:p>
            <a:pPr marL="457200" lvl="0" indent="-228600" algn="l" rtl="0">
              <a:lnSpc>
                <a:spcPct val="90000"/>
              </a:lnSpc>
              <a:spcBef>
                <a:spcPts val="0"/>
              </a:spcBef>
              <a:spcAft>
                <a:spcPts val="0"/>
              </a:spcAft>
              <a:buClr>
                <a:srgbClr val="D8D8D8"/>
              </a:buClr>
              <a:buSzPts val="1500"/>
              <a:buNone/>
            </a:pPr>
            <a:endParaRPr sz="1500" b="1" dirty="0">
              <a:solidFill>
                <a:srgbClr val="8DA9DB"/>
              </a:solidFill>
            </a:endParaRPr>
          </a:p>
          <a:p>
            <a:pPr marL="457200" lvl="0" indent="-228600" algn="l" rtl="0">
              <a:lnSpc>
                <a:spcPct val="90000"/>
              </a:lnSpc>
              <a:spcBef>
                <a:spcPts val="0"/>
              </a:spcBef>
              <a:spcAft>
                <a:spcPts val="0"/>
              </a:spcAft>
              <a:buClr>
                <a:srgbClr val="D8D8D8"/>
              </a:buClr>
              <a:buSzPts val="1500"/>
              <a:buNone/>
            </a:pPr>
            <a:endParaRPr sz="1500" b="1" dirty="0">
              <a:solidFill>
                <a:srgbClr val="8DA9DB"/>
              </a:solidFill>
            </a:endParaRPr>
          </a:p>
          <a:p>
            <a:pPr marL="457200" lvl="0" indent="-228600" algn="l" rtl="0">
              <a:lnSpc>
                <a:spcPct val="90000"/>
              </a:lnSpc>
              <a:spcBef>
                <a:spcPts val="0"/>
              </a:spcBef>
              <a:spcAft>
                <a:spcPts val="0"/>
              </a:spcAft>
              <a:buClr>
                <a:srgbClr val="D8D8D8"/>
              </a:buClr>
              <a:buSzPts val="1500"/>
              <a:buNone/>
            </a:pPr>
            <a:endParaRPr sz="1500" b="1" dirty="0">
              <a:solidFill>
                <a:srgbClr val="8DA9DB"/>
              </a:solidFill>
            </a:endParaRPr>
          </a:p>
          <a:p>
            <a:pPr marL="457200" lvl="0" indent="-228600" algn="l" rtl="0">
              <a:lnSpc>
                <a:spcPct val="90000"/>
              </a:lnSpc>
              <a:spcBef>
                <a:spcPts val="0"/>
              </a:spcBef>
              <a:spcAft>
                <a:spcPts val="0"/>
              </a:spcAft>
              <a:buClr>
                <a:srgbClr val="D8D8D8"/>
              </a:buClr>
              <a:buSzPts val="1500"/>
              <a:buNone/>
            </a:pPr>
            <a:endParaRPr sz="1500" b="1" dirty="0">
              <a:solidFill>
                <a:srgbClr val="8DA9DB"/>
              </a:solidFill>
            </a:endParaRPr>
          </a:p>
          <a:p>
            <a:pPr marL="457200" lvl="0" indent="-228600" algn="l" rtl="0">
              <a:lnSpc>
                <a:spcPct val="90000"/>
              </a:lnSpc>
              <a:spcBef>
                <a:spcPts val="0"/>
              </a:spcBef>
              <a:spcAft>
                <a:spcPts val="0"/>
              </a:spcAft>
              <a:buClr>
                <a:srgbClr val="D8D8D8"/>
              </a:buClr>
              <a:buSzPts val="1500"/>
              <a:buNone/>
            </a:pPr>
            <a:endParaRPr sz="1500" b="1" dirty="0">
              <a:solidFill>
                <a:srgbClr val="8DA9DB"/>
              </a:solidFill>
            </a:endParaRPr>
          </a:p>
          <a:p>
            <a:pPr marL="457200" lvl="0" indent="-228600" algn="l" rtl="0">
              <a:lnSpc>
                <a:spcPct val="90000"/>
              </a:lnSpc>
              <a:spcBef>
                <a:spcPts val="0"/>
              </a:spcBef>
              <a:spcAft>
                <a:spcPts val="0"/>
              </a:spcAft>
              <a:buClr>
                <a:srgbClr val="D8D8D8"/>
              </a:buClr>
              <a:buSzPts val="1500"/>
              <a:buNone/>
            </a:pPr>
            <a:endParaRPr sz="1500" b="1" dirty="0">
              <a:solidFill>
                <a:srgbClr val="8DA9DB"/>
              </a:solidFill>
            </a:endParaRPr>
          </a:p>
          <a:p>
            <a:pPr marL="457200" lvl="0" indent="-228600" algn="l" rtl="0">
              <a:lnSpc>
                <a:spcPct val="90000"/>
              </a:lnSpc>
              <a:spcBef>
                <a:spcPts val="0"/>
              </a:spcBef>
              <a:spcAft>
                <a:spcPts val="0"/>
              </a:spcAft>
              <a:buClr>
                <a:srgbClr val="D8D8D8"/>
              </a:buClr>
              <a:buSzPts val="1500"/>
              <a:buNone/>
            </a:pPr>
            <a:endParaRPr sz="1500" b="1" dirty="0">
              <a:solidFill>
                <a:srgbClr val="8DA9DB"/>
              </a:solidFill>
            </a:endParaRPr>
          </a:p>
          <a:p>
            <a:pPr marL="457200" lvl="0" indent="-228600" algn="l" rtl="0">
              <a:lnSpc>
                <a:spcPct val="90000"/>
              </a:lnSpc>
              <a:spcBef>
                <a:spcPts val="0"/>
              </a:spcBef>
              <a:spcAft>
                <a:spcPts val="0"/>
              </a:spcAft>
              <a:buClr>
                <a:srgbClr val="D8D8D8"/>
              </a:buClr>
              <a:buSzPts val="1500"/>
              <a:buNone/>
            </a:pPr>
            <a:endParaRPr sz="1500" b="1" dirty="0">
              <a:solidFill>
                <a:srgbClr val="8DA9DB"/>
              </a:solidFill>
            </a:endParaRPr>
          </a:p>
          <a:p>
            <a:pPr marL="457200" lvl="0" indent="-228600" algn="l" rtl="0">
              <a:lnSpc>
                <a:spcPct val="90000"/>
              </a:lnSpc>
              <a:spcBef>
                <a:spcPts val="0"/>
              </a:spcBef>
              <a:spcAft>
                <a:spcPts val="0"/>
              </a:spcAft>
              <a:buClr>
                <a:srgbClr val="D8D8D8"/>
              </a:buClr>
              <a:buSzPts val="1500"/>
              <a:buNone/>
            </a:pPr>
            <a:endParaRPr sz="1500" b="1" dirty="0">
              <a:solidFill>
                <a:srgbClr val="8DA9DB"/>
              </a:solidFill>
            </a:endParaRPr>
          </a:p>
          <a:p>
            <a:pPr marL="457200" lvl="0" indent="-323850" algn="l" rtl="0">
              <a:lnSpc>
                <a:spcPct val="90000"/>
              </a:lnSpc>
              <a:spcBef>
                <a:spcPts val="0"/>
              </a:spcBef>
              <a:spcAft>
                <a:spcPts val="0"/>
              </a:spcAft>
              <a:buClr>
                <a:srgbClr val="D8D8D8"/>
              </a:buClr>
              <a:buSzPts val="1500"/>
              <a:buChar char="●"/>
            </a:pPr>
            <a:r>
              <a:rPr lang="en-CA" sz="1500" b="1" dirty="0">
                <a:solidFill>
                  <a:srgbClr val="8DA9DB"/>
                </a:solidFill>
              </a:rPr>
              <a:t>Perform Variable Selection:</a:t>
            </a:r>
            <a:r>
              <a:rPr lang="en-CA" sz="1500" dirty="0">
                <a:solidFill>
                  <a:srgbClr val="D8D8D8"/>
                </a:solidFill>
              </a:rPr>
              <a:t> Initial variable selection was based on domain knowledge of features most likely to be relevant. Cross-validation showed no improvement to initial selection.</a:t>
            </a:r>
            <a:endParaRPr dirty="0"/>
          </a:p>
        </p:txBody>
      </p:sp>
      <p:pic>
        <p:nvPicPr>
          <p:cNvPr id="201" name="Google Shape;201;p32"/>
          <p:cNvPicPr preferRelativeResize="0"/>
          <p:nvPr/>
        </p:nvPicPr>
        <p:blipFill rotWithShape="1">
          <a:blip r:embed="rId4">
            <a:alphaModFix/>
          </a:blip>
          <a:srcRect/>
          <a:stretch/>
        </p:blipFill>
        <p:spPr>
          <a:xfrm>
            <a:off x="2684827" y="1798273"/>
            <a:ext cx="3132813" cy="1966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3" descr="A stadium with people in the stands&#10;&#10;Description automatically generated"/>
          <p:cNvPicPr preferRelativeResize="0"/>
          <p:nvPr/>
        </p:nvPicPr>
        <p:blipFill rotWithShape="1">
          <a:blip r:embed="rId3">
            <a:alphaModFix/>
          </a:blip>
          <a:srcRect l="13047" t="5556" r="13032" b="5547"/>
          <a:stretch/>
        </p:blipFill>
        <p:spPr>
          <a:xfrm>
            <a:off x="0" y="286800"/>
            <a:ext cx="9144000" cy="4569901"/>
          </a:xfrm>
          <a:prstGeom prst="rect">
            <a:avLst/>
          </a:prstGeom>
          <a:noFill/>
          <a:ln>
            <a:noFill/>
          </a:ln>
        </p:spPr>
      </p:pic>
      <p:sp>
        <p:nvSpPr>
          <p:cNvPr id="207" name="Google Shape;207;p33"/>
          <p:cNvSpPr txBox="1">
            <a:spLocks noGrp="1"/>
          </p:cNvSpPr>
          <p:nvPr>
            <p:ph type="ctrTitle"/>
          </p:nvPr>
        </p:nvSpPr>
        <p:spPr>
          <a:xfrm>
            <a:off x="145648" y="417950"/>
            <a:ext cx="8440567" cy="4632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90000"/>
              </a:lnSpc>
              <a:spcBef>
                <a:spcPts val="0"/>
              </a:spcBef>
              <a:spcAft>
                <a:spcPts val="0"/>
              </a:spcAft>
              <a:buClr>
                <a:srgbClr val="F2F2F2"/>
              </a:buClr>
              <a:buSzPct val="100000"/>
              <a:buFont typeface="Arial"/>
              <a:buNone/>
            </a:pPr>
            <a:r>
              <a:rPr lang="en-CA" sz="3000" b="1" dirty="0">
                <a:solidFill>
                  <a:srgbClr val="F2F2F2"/>
                </a:solidFill>
                <a:latin typeface="Arial"/>
                <a:ea typeface="Arial"/>
                <a:cs typeface="Arial"/>
                <a:sym typeface="Arial"/>
              </a:rPr>
              <a:t>Results – Win Probability Model</a:t>
            </a:r>
            <a:endParaRPr b="1" dirty="0"/>
          </a:p>
        </p:txBody>
      </p:sp>
      <p:sp>
        <p:nvSpPr>
          <p:cNvPr id="208" name="Google Shape;208;p33"/>
          <p:cNvSpPr txBox="1">
            <a:spLocks noGrp="1"/>
          </p:cNvSpPr>
          <p:nvPr>
            <p:ph type="subTitle" idx="1"/>
          </p:nvPr>
        </p:nvSpPr>
        <p:spPr>
          <a:xfrm>
            <a:off x="231104" y="1109246"/>
            <a:ext cx="8510700" cy="3529200"/>
          </a:xfrm>
          <a:prstGeom prst="rect">
            <a:avLst/>
          </a:prstGeom>
          <a:noFill/>
          <a:ln>
            <a:noFill/>
          </a:ln>
        </p:spPr>
        <p:txBody>
          <a:bodyPr spcFirstLastPara="1" wrap="square" lIns="68575" tIns="34275" rIns="68575" bIns="34275" anchor="t" anchorCtr="0">
            <a:normAutofit/>
          </a:bodyPr>
          <a:lstStyle/>
          <a:p>
            <a:pPr marL="457200" lvl="0" indent="-323850" algn="l" rtl="0">
              <a:lnSpc>
                <a:spcPct val="90000"/>
              </a:lnSpc>
              <a:spcBef>
                <a:spcPts val="0"/>
              </a:spcBef>
              <a:spcAft>
                <a:spcPts val="0"/>
              </a:spcAft>
              <a:buClr>
                <a:srgbClr val="D8D8D8"/>
              </a:buClr>
              <a:buSzPts val="1500"/>
              <a:buFont typeface="Arial"/>
              <a:buChar char="●"/>
            </a:pPr>
            <a:r>
              <a:rPr lang="en-CA" sz="1500" b="1" dirty="0">
                <a:solidFill>
                  <a:srgbClr val="8DA9DB"/>
                </a:solidFill>
              </a:rPr>
              <a:t>Select Best Performing Model:</a:t>
            </a:r>
            <a:r>
              <a:rPr lang="en-CA" sz="1500" dirty="0">
                <a:solidFill>
                  <a:srgbClr val="D8D8D8"/>
                </a:solidFill>
              </a:rPr>
              <a:t> Six model types were trained and their performance was assessed through cross-validation. </a:t>
            </a:r>
            <a:r>
              <a:rPr lang="en-CA" sz="1500" dirty="0" err="1">
                <a:solidFill>
                  <a:srgbClr val="D8D8D8"/>
                </a:solidFill>
              </a:rPr>
              <a:t>XGBoost</a:t>
            </a:r>
            <a:r>
              <a:rPr lang="en-CA" sz="1500" dirty="0">
                <a:solidFill>
                  <a:srgbClr val="D8D8D8"/>
                </a:solidFill>
              </a:rPr>
              <a:t> was the best-performing model and was chosen.</a:t>
            </a:r>
            <a:endParaRPr dirty="0"/>
          </a:p>
          <a:p>
            <a:pPr marL="457200" lvl="0" indent="-228600" algn="l" rtl="0">
              <a:lnSpc>
                <a:spcPct val="90000"/>
              </a:lnSpc>
              <a:spcBef>
                <a:spcPts val="0"/>
              </a:spcBef>
              <a:spcAft>
                <a:spcPts val="0"/>
              </a:spcAft>
              <a:buClr>
                <a:srgbClr val="D8D8D8"/>
              </a:buClr>
              <a:buSzPts val="1500"/>
              <a:buFont typeface="Arial"/>
              <a:buNone/>
            </a:pPr>
            <a:endParaRPr sz="1500" b="1" dirty="0">
              <a:solidFill>
                <a:srgbClr val="D8D8D8"/>
              </a:solidFill>
            </a:endParaRPr>
          </a:p>
          <a:p>
            <a:pPr marL="457200" lvl="0" indent="-228600" algn="l" rtl="0">
              <a:lnSpc>
                <a:spcPct val="90000"/>
              </a:lnSpc>
              <a:spcBef>
                <a:spcPts val="0"/>
              </a:spcBef>
              <a:spcAft>
                <a:spcPts val="0"/>
              </a:spcAft>
              <a:buClr>
                <a:srgbClr val="D8D8D8"/>
              </a:buClr>
              <a:buSzPts val="1500"/>
              <a:buFont typeface="Arial"/>
              <a:buNone/>
            </a:pPr>
            <a:endParaRPr sz="1500" b="1" dirty="0">
              <a:solidFill>
                <a:srgbClr val="8DA9DB"/>
              </a:solidFill>
            </a:endParaRPr>
          </a:p>
          <a:p>
            <a:pPr marL="457200" lvl="0" indent="-228600" algn="l" rtl="0">
              <a:lnSpc>
                <a:spcPct val="90000"/>
              </a:lnSpc>
              <a:spcBef>
                <a:spcPts val="0"/>
              </a:spcBef>
              <a:spcAft>
                <a:spcPts val="0"/>
              </a:spcAft>
              <a:buClr>
                <a:srgbClr val="D8D8D8"/>
              </a:buClr>
              <a:buSzPts val="1500"/>
              <a:buFont typeface="Arial"/>
              <a:buNone/>
            </a:pPr>
            <a:endParaRPr sz="1500" b="1" dirty="0">
              <a:solidFill>
                <a:srgbClr val="8DA9DB"/>
              </a:solidFill>
            </a:endParaRPr>
          </a:p>
          <a:p>
            <a:pPr marL="457200" lvl="0" indent="-228600" algn="l" rtl="0">
              <a:lnSpc>
                <a:spcPct val="90000"/>
              </a:lnSpc>
              <a:spcBef>
                <a:spcPts val="0"/>
              </a:spcBef>
              <a:spcAft>
                <a:spcPts val="0"/>
              </a:spcAft>
              <a:buClr>
                <a:srgbClr val="D8D8D8"/>
              </a:buClr>
              <a:buSzPts val="1500"/>
              <a:buFont typeface="Arial"/>
              <a:buNone/>
            </a:pPr>
            <a:endParaRPr sz="1500" b="1" dirty="0">
              <a:solidFill>
                <a:srgbClr val="8DA9DB"/>
              </a:solidFill>
            </a:endParaRPr>
          </a:p>
          <a:p>
            <a:pPr marL="457200" lvl="0" indent="-228600" algn="l" rtl="0">
              <a:lnSpc>
                <a:spcPct val="90000"/>
              </a:lnSpc>
              <a:spcBef>
                <a:spcPts val="0"/>
              </a:spcBef>
              <a:spcAft>
                <a:spcPts val="0"/>
              </a:spcAft>
              <a:buClr>
                <a:srgbClr val="D8D8D8"/>
              </a:buClr>
              <a:buSzPts val="1500"/>
              <a:buFont typeface="Arial"/>
              <a:buNone/>
            </a:pPr>
            <a:endParaRPr sz="1500" b="1" dirty="0">
              <a:solidFill>
                <a:srgbClr val="8DA9DB"/>
              </a:solidFill>
            </a:endParaRPr>
          </a:p>
          <a:p>
            <a:pPr marL="457200" lvl="0" indent="-228600" algn="l" rtl="0">
              <a:lnSpc>
                <a:spcPct val="90000"/>
              </a:lnSpc>
              <a:spcBef>
                <a:spcPts val="0"/>
              </a:spcBef>
              <a:spcAft>
                <a:spcPts val="0"/>
              </a:spcAft>
              <a:buClr>
                <a:srgbClr val="D8D8D8"/>
              </a:buClr>
              <a:buSzPts val="1500"/>
              <a:buFont typeface="Arial"/>
              <a:buNone/>
            </a:pPr>
            <a:endParaRPr sz="1500" b="1" dirty="0">
              <a:solidFill>
                <a:srgbClr val="8DA9DB"/>
              </a:solidFill>
            </a:endParaRPr>
          </a:p>
          <a:p>
            <a:pPr marL="457200" lvl="0" indent="-228600" algn="l" rtl="0">
              <a:lnSpc>
                <a:spcPct val="90000"/>
              </a:lnSpc>
              <a:spcBef>
                <a:spcPts val="0"/>
              </a:spcBef>
              <a:spcAft>
                <a:spcPts val="0"/>
              </a:spcAft>
              <a:buClr>
                <a:srgbClr val="D8D8D8"/>
              </a:buClr>
              <a:buSzPts val="1500"/>
              <a:buFont typeface="Arial"/>
              <a:buNone/>
            </a:pPr>
            <a:endParaRPr sz="1500" b="1" dirty="0">
              <a:solidFill>
                <a:srgbClr val="8DA9DB"/>
              </a:solidFill>
            </a:endParaRPr>
          </a:p>
          <a:p>
            <a:pPr marL="457200" lvl="0" indent="-228600" algn="l" rtl="0">
              <a:lnSpc>
                <a:spcPct val="90000"/>
              </a:lnSpc>
              <a:spcBef>
                <a:spcPts val="0"/>
              </a:spcBef>
              <a:spcAft>
                <a:spcPts val="0"/>
              </a:spcAft>
              <a:buClr>
                <a:srgbClr val="D8D8D8"/>
              </a:buClr>
              <a:buSzPts val="1500"/>
              <a:buFont typeface="Arial"/>
              <a:buNone/>
            </a:pPr>
            <a:endParaRPr sz="1500" b="1" dirty="0">
              <a:solidFill>
                <a:srgbClr val="8DA9DB"/>
              </a:solidFill>
            </a:endParaRPr>
          </a:p>
          <a:p>
            <a:pPr marL="133350" lvl="0" indent="0" algn="l" rtl="0">
              <a:lnSpc>
                <a:spcPct val="90000"/>
              </a:lnSpc>
              <a:spcBef>
                <a:spcPts val="0"/>
              </a:spcBef>
              <a:spcAft>
                <a:spcPts val="0"/>
              </a:spcAft>
              <a:buClr>
                <a:srgbClr val="D8D8D8"/>
              </a:buClr>
              <a:buSzPts val="1500"/>
              <a:buNone/>
            </a:pPr>
            <a:endParaRPr sz="1500" b="1" dirty="0">
              <a:solidFill>
                <a:srgbClr val="8DA9DB"/>
              </a:solidFill>
            </a:endParaRPr>
          </a:p>
          <a:p>
            <a:pPr marL="457200" lvl="0" indent="-228600" algn="l" rtl="0">
              <a:lnSpc>
                <a:spcPct val="90000"/>
              </a:lnSpc>
              <a:spcBef>
                <a:spcPts val="0"/>
              </a:spcBef>
              <a:spcAft>
                <a:spcPts val="0"/>
              </a:spcAft>
              <a:buClr>
                <a:srgbClr val="D8D8D8"/>
              </a:buClr>
              <a:buSzPts val="1500"/>
              <a:buFont typeface="Arial"/>
              <a:buNone/>
            </a:pPr>
            <a:endParaRPr sz="1500" b="1" dirty="0">
              <a:solidFill>
                <a:srgbClr val="8DA9DB"/>
              </a:solidFill>
            </a:endParaRPr>
          </a:p>
          <a:p>
            <a:pPr marL="457200" lvl="0" indent="-228600" algn="l" rtl="0">
              <a:lnSpc>
                <a:spcPct val="90000"/>
              </a:lnSpc>
              <a:spcBef>
                <a:spcPts val="0"/>
              </a:spcBef>
              <a:spcAft>
                <a:spcPts val="0"/>
              </a:spcAft>
              <a:buClr>
                <a:srgbClr val="D8D8D8"/>
              </a:buClr>
              <a:buSzPts val="1500"/>
              <a:buFont typeface="Arial"/>
              <a:buNone/>
            </a:pPr>
            <a:endParaRPr sz="1500" b="1" dirty="0">
              <a:solidFill>
                <a:srgbClr val="8DA9DB"/>
              </a:solidFill>
            </a:endParaRPr>
          </a:p>
          <a:p>
            <a:pPr marL="457200" lvl="0" indent="-323850" algn="l" rtl="0">
              <a:lnSpc>
                <a:spcPct val="90000"/>
              </a:lnSpc>
              <a:spcBef>
                <a:spcPts val="0"/>
              </a:spcBef>
              <a:spcAft>
                <a:spcPts val="0"/>
              </a:spcAft>
              <a:buClr>
                <a:srgbClr val="D8D8D8"/>
              </a:buClr>
              <a:buSzPts val="1500"/>
              <a:buFont typeface="Arial"/>
              <a:buChar char="●"/>
            </a:pPr>
            <a:r>
              <a:rPr lang="en-CA" sz="1500" b="1" dirty="0">
                <a:solidFill>
                  <a:srgbClr val="8DA9DB"/>
                </a:solidFill>
              </a:rPr>
              <a:t>Test </a:t>
            </a:r>
            <a:r>
              <a:rPr lang="en-CA" sz="1500" b="1" dirty="0" err="1">
                <a:solidFill>
                  <a:srgbClr val="8DA9DB"/>
                </a:solidFill>
              </a:rPr>
              <a:t>XGBoost</a:t>
            </a:r>
            <a:r>
              <a:rPr lang="en-CA" sz="1500" b="1" dirty="0">
                <a:solidFill>
                  <a:srgbClr val="8DA9DB"/>
                </a:solidFill>
              </a:rPr>
              <a:t> Performance on 2023 Data and Compare to </a:t>
            </a:r>
            <a:r>
              <a:rPr lang="en-CA" sz="1500" b="1" dirty="0" err="1">
                <a:solidFill>
                  <a:srgbClr val="8DA9DB"/>
                </a:solidFill>
              </a:rPr>
              <a:t>Yurko</a:t>
            </a:r>
            <a:r>
              <a:rPr lang="en-CA" sz="1500" b="1" dirty="0">
                <a:solidFill>
                  <a:srgbClr val="8DA9DB"/>
                </a:solidFill>
              </a:rPr>
              <a:t> GAM Model:</a:t>
            </a:r>
            <a:endParaRPr sz="1500" b="1" dirty="0">
              <a:solidFill>
                <a:srgbClr val="D8D8D8"/>
              </a:solidFill>
            </a:endParaRPr>
          </a:p>
          <a:p>
            <a:pPr marL="914400" lvl="1" indent="-323850" algn="l" rtl="0">
              <a:lnSpc>
                <a:spcPct val="90000"/>
              </a:lnSpc>
              <a:spcBef>
                <a:spcPts val="0"/>
              </a:spcBef>
              <a:spcAft>
                <a:spcPts val="0"/>
              </a:spcAft>
              <a:buClr>
                <a:srgbClr val="D8D8D8"/>
              </a:buClr>
              <a:buSzPts val="1500"/>
              <a:buFont typeface="Arial"/>
              <a:buChar char="•"/>
            </a:pPr>
            <a:r>
              <a:rPr lang="en-CA" sz="1400" dirty="0" err="1">
                <a:solidFill>
                  <a:srgbClr val="D8D8D8"/>
                </a:solidFill>
              </a:rPr>
              <a:t>XGBoost</a:t>
            </a:r>
            <a:r>
              <a:rPr lang="en-CA" sz="1400" dirty="0">
                <a:solidFill>
                  <a:srgbClr val="D8D8D8"/>
                </a:solidFill>
              </a:rPr>
              <a:t> re-trained with all training data (2016-2022) and used on 2023 test data. </a:t>
            </a:r>
          </a:p>
          <a:p>
            <a:pPr marL="914400" lvl="1" indent="-323850" algn="l" rtl="0">
              <a:lnSpc>
                <a:spcPct val="90000"/>
              </a:lnSpc>
              <a:spcBef>
                <a:spcPts val="0"/>
              </a:spcBef>
              <a:spcAft>
                <a:spcPts val="0"/>
              </a:spcAft>
              <a:buClr>
                <a:srgbClr val="D8D8D8"/>
              </a:buClr>
              <a:buSzPts val="1500"/>
              <a:buFont typeface="Arial"/>
              <a:buChar char="•"/>
            </a:pPr>
            <a:r>
              <a:rPr lang="en-CA" sz="1400" b="1" dirty="0">
                <a:solidFill>
                  <a:srgbClr val="D8D8D8"/>
                </a:solidFill>
              </a:rPr>
              <a:t>Mean absolute error for </a:t>
            </a:r>
            <a:r>
              <a:rPr lang="en-CA" sz="1400" b="1" dirty="0" err="1">
                <a:solidFill>
                  <a:srgbClr val="D8D8D8"/>
                </a:solidFill>
              </a:rPr>
              <a:t>XGBoost</a:t>
            </a:r>
            <a:r>
              <a:rPr lang="en-CA" sz="1400" b="1" dirty="0">
                <a:solidFill>
                  <a:srgbClr val="D8D8D8"/>
                </a:solidFill>
              </a:rPr>
              <a:t> on 2023 test data was 0.0127</a:t>
            </a:r>
            <a:r>
              <a:rPr lang="en-CA" sz="1400" dirty="0">
                <a:solidFill>
                  <a:srgbClr val="D8D8D8"/>
                </a:solidFill>
              </a:rPr>
              <a:t>.</a:t>
            </a:r>
            <a:endParaRPr lang="en-CA" sz="1400" dirty="0"/>
          </a:p>
          <a:p>
            <a:pPr marL="914400" lvl="1" indent="-323850" algn="l" rtl="0">
              <a:lnSpc>
                <a:spcPct val="90000"/>
              </a:lnSpc>
              <a:spcBef>
                <a:spcPts val="0"/>
              </a:spcBef>
              <a:spcAft>
                <a:spcPts val="0"/>
              </a:spcAft>
              <a:buClr>
                <a:srgbClr val="D8D8D8"/>
              </a:buClr>
              <a:buSzPts val="1500"/>
              <a:buFont typeface="Arial"/>
              <a:buChar char="•"/>
            </a:pPr>
            <a:r>
              <a:rPr lang="en-CA" sz="1400" dirty="0" err="1">
                <a:solidFill>
                  <a:srgbClr val="D8D8D8"/>
                </a:solidFill>
              </a:rPr>
              <a:t>XGBoost</a:t>
            </a:r>
            <a:r>
              <a:rPr lang="en-CA" sz="1400" dirty="0">
                <a:solidFill>
                  <a:srgbClr val="D8D8D8"/>
                </a:solidFill>
              </a:rPr>
              <a:t> outperformed GAM on 2023 data, which had an error rate of 0.0138.</a:t>
            </a:r>
            <a:endParaRPr sz="1400" dirty="0"/>
          </a:p>
        </p:txBody>
      </p:sp>
      <p:graphicFrame>
        <p:nvGraphicFramePr>
          <p:cNvPr id="209" name="Google Shape;209;p33"/>
          <p:cNvGraphicFramePr/>
          <p:nvPr>
            <p:extLst>
              <p:ext uri="{D42A27DB-BD31-4B8C-83A1-F6EECF244321}">
                <p14:modId xmlns:p14="http://schemas.microsoft.com/office/powerpoint/2010/main" val="3685951489"/>
              </p:ext>
            </p:extLst>
          </p:nvPr>
        </p:nvGraphicFramePr>
        <p:xfrm>
          <a:off x="1345099" y="1703596"/>
          <a:ext cx="5812400" cy="1813630"/>
        </p:xfrm>
        <a:graphic>
          <a:graphicData uri="http://schemas.openxmlformats.org/drawingml/2006/table">
            <a:tbl>
              <a:tblPr firstRow="1" bandRow="1">
                <a:noFill/>
                <a:tableStyleId>{07C4ADC3-9C72-4DA1-AC7C-89DE509FCC11}</a:tableStyleId>
              </a:tblPr>
              <a:tblGrid>
                <a:gridCol w="3371350">
                  <a:extLst>
                    <a:ext uri="{9D8B030D-6E8A-4147-A177-3AD203B41FA5}">
                      <a16:colId xmlns:a16="http://schemas.microsoft.com/office/drawing/2014/main" val="20000"/>
                    </a:ext>
                  </a:extLst>
                </a:gridCol>
                <a:gridCol w="2441050">
                  <a:extLst>
                    <a:ext uri="{9D8B030D-6E8A-4147-A177-3AD203B41FA5}">
                      <a16:colId xmlns:a16="http://schemas.microsoft.com/office/drawing/2014/main" val="20001"/>
                    </a:ext>
                  </a:extLst>
                </a:gridCol>
              </a:tblGrid>
              <a:tr h="243875">
                <a:tc>
                  <a:txBody>
                    <a:bodyPr/>
                    <a:lstStyle/>
                    <a:p>
                      <a:pPr marL="0" marR="0" lvl="0" indent="0" algn="ctr" rtl="0">
                        <a:lnSpc>
                          <a:spcPct val="100000"/>
                        </a:lnSpc>
                        <a:spcBef>
                          <a:spcPts val="0"/>
                        </a:spcBef>
                        <a:spcAft>
                          <a:spcPts val="0"/>
                        </a:spcAft>
                        <a:buNone/>
                      </a:pPr>
                      <a:r>
                        <a:rPr lang="en-CA" sz="1100" b="1" u="none" strike="noStrike" cap="none">
                          <a:solidFill>
                            <a:schemeClr val="lt1"/>
                          </a:solidFill>
                        </a:rPr>
                        <a:t>Model Type</a:t>
                      </a:r>
                      <a:endParaRPr/>
                    </a:p>
                  </a:txBody>
                  <a:tcPr marL="91450" marR="91450" marT="45725" marB="45725"/>
                </a:tc>
                <a:tc>
                  <a:txBody>
                    <a:bodyPr/>
                    <a:lstStyle/>
                    <a:p>
                      <a:pPr marL="0" marR="0" lvl="0" indent="0" algn="ctr" rtl="0">
                        <a:lnSpc>
                          <a:spcPct val="100000"/>
                        </a:lnSpc>
                        <a:spcBef>
                          <a:spcPts val="0"/>
                        </a:spcBef>
                        <a:spcAft>
                          <a:spcPts val="0"/>
                        </a:spcAft>
                        <a:buNone/>
                      </a:pPr>
                      <a:r>
                        <a:rPr lang="en-CA" sz="1100" b="1" u="none" strike="noStrike" cap="none">
                          <a:solidFill>
                            <a:schemeClr val="lt1"/>
                          </a:solidFill>
                        </a:rPr>
                        <a:t>CV Mean Absolute Error</a:t>
                      </a:r>
                      <a:endParaRPr/>
                    </a:p>
                  </a:txBody>
                  <a:tcPr marL="91450" marR="91450" marT="45725" marB="45725"/>
                </a:tc>
                <a:extLst>
                  <a:ext uri="{0D108BD9-81ED-4DB2-BD59-A6C34878D82A}">
                    <a16:rowId xmlns:a16="http://schemas.microsoft.com/office/drawing/2014/main" val="10000"/>
                  </a:ext>
                </a:extLst>
              </a:tr>
              <a:tr h="243875">
                <a:tc>
                  <a:txBody>
                    <a:bodyPr/>
                    <a:lstStyle/>
                    <a:p>
                      <a:pPr marL="0" marR="0" lvl="0" indent="0" algn="l" rtl="0">
                        <a:lnSpc>
                          <a:spcPct val="100000"/>
                        </a:lnSpc>
                        <a:spcBef>
                          <a:spcPts val="0"/>
                        </a:spcBef>
                        <a:spcAft>
                          <a:spcPts val="0"/>
                        </a:spcAft>
                        <a:buNone/>
                      </a:pPr>
                      <a:r>
                        <a:rPr lang="en-CA" sz="1100" u="none" strike="noStrike" cap="none">
                          <a:solidFill>
                            <a:schemeClr val="lt1"/>
                          </a:solidFill>
                        </a:rPr>
                        <a:t>Logistic Regression</a:t>
                      </a:r>
                      <a:endParaRPr/>
                    </a:p>
                  </a:txBody>
                  <a:tcPr marL="91450" marR="91450" marT="45725" marB="45725"/>
                </a:tc>
                <a:tc>
                  <a:txBody>
                    <a:bodyPr/>
                    <a:lstStyle/>
                    <a:p>
                      <a:pPr marL="0" marR="0" lvl="0" indent="0" algn="ctr" rtl="0">
                        <a:lnSpc>
                          <a:spcPct val="100000"/>
                        </a:lnSpc>
                        <a:spcBef>
                          <a:spcPts val="0"/>
                        </a:spcBef>
                        <a:spcAft>
                          <a:spcPts val="0"/>
                        </a:spcAft>
                        <a:buNone/>
                      </a:pPr>
                      <a:r>
                        <a:rPr lang="en-CA" sz="1100" u="none" strike="noStrike" cap="none">
                          <a:solidFill>
                            <a:schemeClr val="lt1"/>
                          </a:solidFill>
                        </a:rPr>
                        <a:t>0.0209</a:t>
                      </a:r>
                      <a:endParaRPr/>
                    </a:p>
                  </a:txBody>
                  <a:tcPr marL="91450" marR="91450" marT="45725" marB="45725"/>
                </a:tc>
                <a:extLst>
                  <a:ext uri="{0D108BD9-81ED-4DB2-BD59-A6C34878D82A}">
                    <a16:rowId xmlns:a16="http://schemas.microsoft.com/office/drawing/2014/main" val="10001"/>
                  </a:ext>
                </a:extLst>
              </a:tr>
              <a:tr h="243875">
                <a:tc>
                  <a:txBody>
                    <a:bodyPr/>
                    <a:lstStyle/>
                    <a:p>
                      <a:pPr marL="0" marR="0" lvl="0" indent="0" algn="l" rtl="0">
                        <a:lnSpc>
                          <a:spcPct val="100000"/>
                        </a:lnSpc>
                        <a:spcBef>
                          <a:spcPts val="0"/>
                        </a:spcBef>
                        <a:spcAft>
                          <a:spcPts val="0"/>
                        </a:spcAft>
                        <a:buNone/>
                      </a:pPr>
                      <a:r>
                        <a:rPr lang="en-CA" sz="1100" u="none" strike="noStrike" cap="none">
                          <a:solidFill>
                            <a:schemeClr val="lt1"/>
                          </a:solidFill>
                        </a:rPr>
                        <a:t>Random Forest</a:t>
                      </a:r>
                      <a:endParaRPr/>
                    </a:p>
                  </a:txBody>
                  <a:tcPr marL="91450" marR="91450" marT="45725" marB="45725"/>
                </a:tc>
                <a:tc>
                  <a:txBody>
                    <a:bodyPr/>
                    <a:lstStyle/>
                    <a:p>
                      <a:pPr marL="0" marR="0" lvl="0" indent="0" algn="ctr" rtl="0">
                        <a:lnSpc>
                          <a:spcPct val="100000"/>
                        </a:lnSpc>
                        <a:spcBef>
                          <a:spcPts val="0"/>
                        </a:spcBef>
                        <a:spcAft>
                          <a:spcPts val="0"/>
                        </a:spcAft>
                        <a:buNone/>
                      </a:pPr>
                      <a:r>
                        <a:rPr lang="en-CA" sz="1100" u="none" strike="noStrike" cap="none" dirty="0">
                          <a:solidFill>
                            <a:schemeClr val="lt1"/>
                          </a:solidFill>
                        </a:rPr>
                        <a:t>0.053</a:t>
                      </a:r>
                      <a:endParaRPr dirty="0"/>
                    </a:p>
                  </a:txBody>
                  <a:tcPr marL="91450" marR="91450" marT="45725" marB="45725"/>
                </a:tc>
                <a:extLst>
                  <a:ext uri="{0D108BD9-81ED-4DB2-BD59-A6C34878D82A}">
                    <a16:rowId xmlns:a16="http://schemas.microsoft.com/office/drawing/2014/main" val="10002"/>
                  </a:ext>
                </a:extLst>
              </a:tr>
              <a:tr h="243875">
                <a:tc>
                  <a:txBody>
                    <a:bodyPr/>
                    <a:lstStyle/>
                    <a:p>
                      <a:pPr marL="0" marR="0" lvl="0" indent="0" algn="l" rtl="0">
                        <a:lnSpc>
                          <a:spcPct val="100000"/>
                        </a:lnSpc>
                        <a:spcBef>
                          <a:spcPts val="0"/>
                        </a:spcBef>
                        <a:spcAft>
                          <a:spcPts val="0"/>
                        </a:spcAft>
                        <a:buNone/>
                      </a:pPr>
                      <a:r>
                        <a:rPr lang="en-CA" sz="1100" u="none" strike="noStrike" cap="none">
                          <a:solidFill>
                            <a:schemeClr val="lt1"/>
                          </a:solidFill>
                        </a:rPr>
                        <a:t>AdaBoost</a:t>
                      </a:r>
                      <a:endParaRPr/>
                    </a:p>
                  </a:txBody>
                  <a:tcPr marL="91450" marR="91450" marT="45725" marB="45725"/>
                </a:tc>
                <a:tc>
                  <a:txBody>
                    <a:bodyPr/>
                    <a:lstStyle/>
                    <a:p>
                      <a:pPr marL="0" marR="0" lvl="0" indent="0" algn="ctr" rtl="0">
                        <a:lnSpc>
                          <a:spcPct val="100000"/>
                        </a:lnSpc>
                        <a:spcBef>
                          <a:spcPts val="0"/>
                        </a:spcBef>
                        <a:spcAft>
                          <a:spcPts val="0"/>
                        </a:spcAft>
                        <a:buNone/>
                      </a:pPr>
                      <a:r>
                        <a:rPr lang="en-CA" sz="1100" u="none" strike="noStrike" cap="none">
                          <a:solidFill>
                            <a:schemeClr val="lt1"/>
                          </a:solidFill>
                        </a:rPr>
                        <a:t>0.2333</a:t>
                      </a:r>
                      <a:endParaRPr/>
                    </a:p>
                  </a:txBody>
                  <a:tcPr marL="91450" marR="91450" marT="45725" marB="45725"/>
                </a:tc>
                <a:extLst>
                  <a:ext uri="{0D108BD9-81ED-4DB2-BD59-A6C34878D82A}">
                    <a16:rowId xmlns:a16="http://schemas.microsoft.com/office/drawing/2014/main" val="10003"/>
                  </a:ext>
                </a:extLst>
              </a:tr>
              <a:tr h="243875">
                <a:tc>
                  <a:txBody>
                    <a:bodyPr/>
                    <a:lstStyle/>
                    <a:p>
                      <a:pPr marL="0" marR="0" lvl="0" indent="0" algn="l" rtl="0">
                        <a:lnSpc>
                          <a:spcPct val="100000"/>
                        </a:lnSpc>
                        <a:spcBef>
                          <a:spcPts val="0"/>
                        </a:spcBef>
                        <a:spcAft>
                          <a:spcPts val="0"/>
                        </a:spcAft>
                        <a:buNone/>
                      </a:pPr>
                      <a:r>
                        <a:rPr lang="en-CA" sz="1100" u="none" strike="noStrike" cap="none">
                          <a:solidFill>
                            <a:schemeClr val="lt1"/>
                          </a:solidFill>
                        </a:rPr>
                        <a:t>Gradient Boosting Machine (GBM)</a:t>
                      </a:r>
                      <a:endParaRPr/>
                    </a:p>
                  </a:txBody>
                  <a:tcPr marL="91450" marR="91450" marT="45725" marB="45725"/>
                </a:tc>
                <a:tc>
                  <a:txBody>
                    <a:bodyPr/>
                    <a:lstStyle/>
                    <a:p>
                      <a:pPr marL="0" marR="0" lvl="0" indent="0" algn="ctr" rtl="0">
                        <a:lnSpc>
                          <a:spcPct val="100000"/>
                        </a:lnSpc>
                        <a:spcBef>
                          <a:spcPts val="0"/>
                        </a:spcBef>
                        <a:spcAft>
                          <a:spcPts val="0"/>
                        </a:spcAft>
                        <a:buNone/>
                      </a:pPr>
                      <a:r>
                        <a:rPr lang="en-CA" sz="1100" u="none" strike="noStrike" cap="none">
                          <a:solidFill>
                            <a:schemeClr val="lt1"/>
                          </a:solidFill>
                        </a:rPr>
                        <a:t>0.0226</a:t>
                      </a:r>
                      <a:endParaRPr/>
                    </a:p>
                  </a:txBody>
                  <a:tcPr marL="91450" marR="91450" marT="45725" marB="45725"/>
                </a:tc>
                <a:extLst>
                  <a:ext uri="{0D108BD9-81ED-4DB2-BD59-A6C34878D82A}">
                    <a16:rowId xmlns:a16="http://schemas.microsoft.com/office/drawing/2014/main" val="10004"/>
                  </a:ext>
                </a:extLst>
              </a:tr>
              <a:tr h="243875">
                <a:tc>
                  <a:txBody>
                    <a:bodyPr/>
                    <a:lstStyle/>
                    <a:p>
                      <a:pPr marL="0" marR="0" lvl="0" indent="0" algn="l" rtl="0">
                        <a:lnSpc>
                          <a:spcPct val="100000"/>
                        </a:lnSpc>
                        <a:spcBef>
                          <a:spcPts val="0"/>
                        </a:spcBef>
                        <a:spcAft>
                          <a:spcPts val="0"/>
                        </a:spcAft>
                        <a:buNone/>
                      </a:pPr>
                      <a:r>
                        <a:rPr lang="en-CA" sz="1100" u="none" strike="noStrike" cap="none">
                          <a:solidFill>
                            <a:schemeClr val="lt1"/>
                          </a:solidFill>
                        </a:rPr>
                        <a:t>Extreme Gradient Boosting (XGBoost)</a:t>
                      </a:r>
                      <a:endParaRPr/>
                    </a:p>
                  </a:txBody>
                  <a:tcPr marL="91450" marR="91450" marT="45725" marB="45725"/>
                </a:tc>
                <a:tc>
                  <a:txBody>
                    <a:bodyPr/>
                    <a:lstStyle/>
                    <a:p>
                      <a:pPr marL="0" marR="0" lvl="0" indent="0" algn="ctr" rtl="0">
                        <a:lnSpc>
                          <a:spcPct val="100000"/>
                        </a:lnSpc>
                        <a:spcBef>
                          <a:spcPts val="0"/>
                        </a:spcBef>
                        <a:spcAft>
                          <a:spcPts val="0"/>
                        </a:spcAft>
                        <a:buNone/>
                      </a:pPr>
                      <a:r>
                        <a:rPr lang="en-CA" sz="1100" u="none" strike="noStrike" cap="none">
                          <a:solidFill>
                            <a:schemeClr val="lt1"/>
                          </a:solidFill>
                        </a:rPr>
                        <a:t>0.0207</a:t>
                      </a:r>
                      <a:endParaRPr/>
                    </a:p>
                  </a:txBody>
                  <a:tcPr marL="91450" marR="91450" marT="45725" marB="45725"/>
                </a:tc>
                <a:extLst>
                  <a:ext uri="{0D108BD9-81ED-4DB2-BD59-A6C34878D82A}">
                    <a16:rowId xmlns:a16="http://schemas.microsoft.com/office/drawing/2014/main" val="10005"/>
                  </a:ext>
                </a:extLst>
              </a:tr>
              <a:tr h="243875">
                <a:tc>
                  <a:txBody>
                    <a:bodyPr/>
                    <a:lstStyle/>
                    <a:p>
                      <a:pPr marL="0" marR="0" lvl="0" indent="0" algn="l" rtl="0">
                        <a:lnSpc>
                          <a:spcPct val="100000"/>
                        </a:lnSpc>
                        <a:spcBef>
                          <a:spcPts val="0"/>
                        </a:spcBef>
                        <a:spcAft>
                          <a:spcPts val="0"/>
                        </a:spcAft>
                        <a:buNone/>
                      </a:pPr>
                      <a:r>
                        <a:rPr lang="en-CA" sz="1100" u="none" strike="noStrike" cap="none">
                          <a:solidFill>
                            <a:schemeClr val="lt1"/>
                          </a:solidFill>
                        </a:rPr>
                        <a:t>Generalized Additive Model (GAM)</a:t>
                      </a:r>
                      <a:endParaRPr/>
                    </a:p>
                  </a:txBody>
                  <a:tcPr marL="91450" marR="91450" marT="45725" marB="45725"/>
                </a:tc>
                <a:tc>
                  <a:txBody>
                    <a:bodyPr/>
                    <a:lstStyle/>
                    <a:p>
                      <a:pPr marL="0" marR="0" lvl="0" indent="0" algn="ctr" rtl="0">
                        <a:lnSpc>
                          <a:spcPct val="100000"/>
                        </a:lnSpc>
                        <a:spcBef>
                          <a:spcPts val="0"/>
                        </a:spcBef>
                        <a:spcAft>
                          <a:spcPts val="0"/>
                        </a:spcAft>
                        <a:buNone/>
                      </a:pPr>
                      <a:r>
                        <a:rPr lang="en-CA" sz="1100" u="none" strike="noStrike" cap="none" dirty="0">
                          <a:solidFill>
                            <a:schemeClr val="lt1"/>
                          </a:solidFill>
                        </a:rPr>
                        <a:t>0.0220</a:t>
                      </a:r>
                      <a:endParaRPr dirty="0"/>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3850</Words>
  <Application>Microsoft Macintosh PowerPoint</Application>
  <PresentationFormat>On-screen Show (16:9)</PresentationFormat>
  <Paragraphs>307</Paragraphs>
  <Slides>30</Slides>
  <Notes>30</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30</vt:i4>
      </vt:variant>
    </vt:vector>
  </HeadingPairs>
  <TitlesOfParts>
    <vt:vector size="34" baseType="lpstr">
      <vt:lpstr>Arial</vt:lpstr>
      <vt:lpstr>Calibri</vt:lpstr>
      <vt:lpstr>Simple Light</vt:lpstr>
      <vt:lpstr>Office Theme</vt:lpstr>
      <vt:lpstr>Winning Strategies: Analyzing 4th Down Tactics in American Football</vt:lpstr>
      <vt:lpstr>Background and Objectives</vt:lpstr>
      <vt:lpstr>Problem Statement and Data Sources</vt:lpstr>
      <vt:lpstr>Methodology Overview</vt:lpstr>
      <vt:lpstr>Methodology Overview</vt:lpstr>
      <vt:lpstr>Task 1: Methodology and Results – Win Probability Model</vt:lpstr>
      <vt:lpstr>Methodology – Win Probability Model</vt:lpstr>
      <vt:lpstr>Methodology – Win Probability Model</vt:lpstr>
      <vt:lpstr>Results – Win Probability Model</vt:lpstr>
      <vt:lpstr>Results – Win Probability Model</vt:lpstr>
      <vt:lpstr>Task 2: Methodology and Results – PDFs and PMFs</vt:lpstr>
      <vt:lpstr>Probability Mass Functions / Probability Density Functions</vt:lpstr>
      <vt:lpstr>K-Means Clustering</vt:lpstr>
      <vt:lpstr>PMF Development</vt:lpstr>
      <vt:lpstr>Task 3: Methodology and Results - Simulation Model </vt:lpstr>
      <vt:lpstr>Task 3: Methodology and Results - Simulation Model </vt:lpstr>
      <vt:lpstr>Analysis and Results - Overall Project</vt:lpstr>
      <vt:lpstr>Model Scenario Analysis &amp; Base Stats</vt:lpstr>
      <vt:lpstr>Team Analysis</vt:lpstr>
      <vt:lpstr>Conclusion</vt:lpstr>
      <vt:lpstr>Possible Future Work </vt:lpstr>
      <vt:lpstr>Appendix</vt:lpstr>
      <vt:lpstr>Data Overview</vt:lpstr>
      <vt:lpstr>Data Overview (Cont’d)</vt:lpstr>
      <vt:lpstr>Methodology Overview – Win Probability Model</vt:lpstr>
      <vt:lpstr>PowerPoint Presentation</vt:lpstr>
      <vt:lpstr>Probability Density Function</vt:lpstr>
      <vt:lpstr>Probability Density Function</vt:lpstr>
      <vt:lpstr>Model - Field Goal %</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Winning Strategies: Analyzing 4th Down Tactics in American Football</dc:title>
  <cp:lastModifiedBy>Patrick McGee</cp:lastModifiedBy>
  <cp:revision>1</cp:revision>
  <dcterms:modified xsi:type="dcterms:W3CDTF">2024-04-01T02:00:46Z</dcterms:modified>
</cp:coreProperties>
</file>